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6"/>
  </p:notesMasterIdLst>
  <p:handoutMasterIdLst>
    <p:handoutMasterId r:id="rId7"/>
  </p:handoutMasterIdLst>
  <p:sldIdLst>
    <p:sldId id="328" r:id="rId2"/>
    <p:sldId id="390" r:id="rId3"/>
    <p:sldId id="392" r:id="rId4"/>
    <p:sldId id="397" r:id="rId5"/>
  </p:sldIdLst>
  <p:sldSz cx="9144000" cy="6858000" type="screen4x3"/>
  <p:notesSz cx="6761163" cy="9942513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3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49" autoAdjust="0"/>
    <p:restoredTop sz="94388" autoAdjust="0"/>
  </p:normalViewPr>
  <p:slideViewPr>
    <p:cSldViewPr>
      <p:cViewPr varScale="1">
        <p:scale>
          <a:sx n="103" d="100"/>
          <a:sy n="103" d="100"/>
        </p:scale>
        <p:origin x="3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2016" y="-72"/>
      </p:cViewPr>
      <p:guideLst>
        <p:guide orient="horz" pos="3132"/>
        <p:guide pos="213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29838" cy="497126"/>
          </a:xfrm>
          <a:prstGeom prst="rect">
            <a:avLst/>
          </a:prstGeom>
        </p:spPr>
        <p:txBody>
          <a:bodyPr vert="horz" lIns="92938" tIns="46468" rIns="92938" bIns="46468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760" y="2"/>
            <a:ext cx="2929838" cy="497126"/>
          </a:xfrm>
          <a:prstGeom prst="rect">
            <a:avLst/>
          </a:prstGeom>
        </p:spPr>
        <p:txBody>
          <a:bodyPr vert="horz" lIns="92938" tIns="46468" rIns="92938" bIns="46468" rtlCol="0"/>
          <a:lstStyle>
            <a:lvl1pPr algn="r">
              <a:defRPr sz="1200"/>
            </a:lvl1pPr>
          </a:lstStyle>
          <a:p>
            <a:fld id="{B90656C4-C6D3-4B73-953B-4B9ED2D3D7FD}" type="datetimeFigureOut">
              <a:rPr lang="uk-UA" smtClean="0"/>
              <a:t>09.06.2017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43677"/>
            <a:ext cx="2929838" cy="497126"/>
          </a:xfrm>
          <a:prstGeom prst="rect">
            <a:avLst/>
          </a:prstGeom>
        </p:spPr>
        <p:txBody>
          <a:bodyPr vert="horz" lIns="92938" tIns="46468" rIns="92938" bIns="46468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760" y="9443677"/>
            <a:ext cx="2929838" cy="497126"/>
          </a:xfrm>
          <a:prstGeom prst="rect">
            <a:avLst/>
          </a:prstGeom>
        </p:spPr>
        <p:txBody>
          <a:bodyPr vert="horz" lIns="92938" tIns="46468" rIns="92938" bIns="46468" rtlCol="0" anchor="b"/>
          <a:lstStyle>
            <a:lvl1pPr algn="r">
              <a:defRPr sz="1200"/>
            </a:lvl1pPr>
          </a:lstStyle>
          <a:p>
            <a:fld id="{4E4F6E00-C5F3-427E-9FF9-6B9D7B3590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750005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29838" cy="497126"/>
          </a:xfrm>
          <a:prstGeom prst="rect">
            <a:avLst/>
          </a:prstGeom>
        </p:spPr>
        <p:txBody>
          <a:bodyPr vert="horz" lIns="92938" tIns="46468" rIns="92938" bIns="46468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0" y="2"/>
            <a:ext cx="2929838" cy="497126"/>
          </a:xfrm>
          <a:prstGeom prst="rect">
            <a:avLst/>
          </a:prstGeom>
        </p:spPr>
        <p:txBody>
          <a:bodyPr vert="horz" lIns="92938" tIns="46468" rIns="92938" bIns="46468" rtlCol="0"/>
          <a:lstStyle>
            <a:lvl1pPr algn="r">
              <a:defRPr sz="1200"/>
            </a:lvl1pPr>
          </a:lstStyle>
          <a:p>
            <a:fld id="{E1227401-8930-4B7D-A48C-AF84C996D1CC}" type="datetimeFigureOut">
              <a:rPr lang="uk-UA" smtClean="0"/>
              <a:t>09.06.2017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46125"/>
            <a:ext cx="497046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38" tIns="46468" rIns="92938" bIns="46468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709"/>
            <a:ext cx="5408930" cy="4474131"/>
          </a:xfrm>
          <a:prstGeom prst="rect">
            <a:avLst/>
          </a:prstGeom>
        </p:spPr>
        <p:txBody>
          <a:bodyPr vert="horz" lIns="92938" tIns="46468" rIns="92938" bIns="4646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3677"/>
            <a:ext cx="2929838" cy="497126"/>
          </a:xfrm>
          <a:prstGeom prst="rect">
            <a:avLst/>
          </a:prstGeom>
        </p:spPr>
        <p:txBody>
          <a:bodyPr vert="horz" lIns="92938" tIns="46468" rIns="92938" bIns="46468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0" y="9443677"/>
            <a:ext cx="2929838" cy="497126"/>
          </a:xfrm>
          <a:prstGeom prst="rect">
            <a:avLst/>
          </a:prstGeom>
        </p:spPr>
        <p:txBody>
          <a:bodyPr vert="horz" lIns="92938" tIns="46468" rIns="92938" bIns="46468" rtlCol="0" anchor="b"/>
          <a:lstStyle>
            <a:lvl1pPr algn="r">
              <a:defRPr sz="1200"/>
            </a:lvl1pPr>
          </a:lstStyle>
          <a:p>
            <a:fld id="{D6C3219C-19C4-46AF-8292-628B1E10945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99293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8FD9-CC27-4C37-8A56-1F34C033EA8B}" type="datetimeFigureOut">
              <a:rPr lang="uk-UA" smtClean="0"/>
              <a:t>09.06.2017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B585F-B25C-41E4-A40D-71A6ADC9F82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77971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8FD9-CC27-4C37-8A56-1F34C033EA8B}" type="datetimeFigureOut">
              <a:rPr lang="uk-UA" smtClean="0"/>
              <a:t>09.06.2017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B585F-B25C-41E4-A40D-71A6ADC9F82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0160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8FD9-CC27-4C37-8A56-1F34C033EA8B}" type="datetimeFigureOut">
              <a:rPr lang="uk-UA" smtClean="0"/>
              <a:t>09.06.2017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B585F-B25C-41E4-A40D-71A6ADC9F82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77724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Разде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>
            <a:grpSpLocks/>
          </p:cNvGrpSpPr>
          <p:nvPr userDrawn="1"/>
        </p:nvGrpSpPr>
        <p:grpSpPr bwMode="auto">
          <a:xfrm>
            <a:off x="0" y="6280150"/>
            <a:ext cx="9137650" cy="407988"/>
            <a:chOff x="0" y="6280150"/>
            <a:chExt cx="9137650" cy="407988"/>
          </a:xfrm>
        </p:grpSpPr>
        <p:cxnSp>
          <p:nvCxnSpPr>
            <p:cNvPr id="5" name="Straight Connector 51"/>
            <p:cNvCxnSpPr/>
            <p:nvPr/>
          </p:nvCxnSpPr>
          <p:spPr>
            <a:xfrm>
              <a:off x="0" y="62801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4"/>
            <p:cNvCxnSpPr/>
            <p:nvPr/>
          </p:nvCxnSpPr>
          <p:spPr>
            <a:xfrm>
              <a:off x="0" y="6686550"/>
              <a:ext cx="9137650" cy="15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9413" y="6378575"/>
              <a:ext cx="733425" cy="20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Line 9"/>
          <p:cNvSpPr>
            <a:spLocks noChangeShapeType="1"/>
          </p:cNvSpPr>
          <p:nvPr userDrawn="1"/>
        </p:nvSpPr>
        <p:spPr bwMode="auto">
          <a:xfrm>
            <a:off x="466725" y="863600"/>
            <a:ext cx="8135938" cy="0"/>
          </a:xfrm>
          <a:prstGeom prst="line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ru-RU" dirty="0">
              <a:cs typeface="+mn-cs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0"/>
          </p:nvPr>
        </p:nvSpPr>
        <p:spPr>
          <a:xfrm>
            <a:off x="360000" y="972000"/>
            <a:ext cx="8425185" cy="5185122"/>
          </a:xfrm>
        </p:spPr>
        <p:txBody>
          <a:bodyPr/>
          <a:lstStyle>
            <a:lvl3pPr>
              <a:defRPr sz="1300"/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8532000" cy="5184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0" y="6297613"/>
            <a:ext cx="684213" cy="365125"/>
          </a:xfrm>
        </p:spPr>
        <p:txBody>
          <a:bodyPr/>
          <a:lstStyle>
            <a:lvl1pPr algn="r" eaLnBrk="0" hangingPunct="0">
              <a:defRPr sz="1000">
                <a:solidFill>
                  <a:srgbClr val="00AAB4"/>
                </a:solidFill>
                <a:cs typeface="+mn-cs"/>
              </a:defRPr>
            </a:lvl1pPr>
          </a:lstStyle>
          <a:p>
            <a:pPr>
              <a:defRPr/>
            </a:pPr>
            <a:fld id="{5ACD1390-4191-4DF2-9E63-BCB6EC04FE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7987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8FD9-CC27-4C37-8A56-1F34C033EA8B}" type="datetimeFigureOut">
              <a:rPr lang="uk-UA" smtClean="0"/>
              <a:t>09.06.2017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B585F-B25C-41E4-A40D-71A6ADC9F82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46570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8FD9-CC27-4C37-8A56-1F34C033EA8B}" type="datetimeFigureOut">
              <a:rPr lang="uk-UA" smtClean="0"/>
              <a:t>09.06.2017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B585F-B25C-41E4-A40D-71A6ADC9F82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22511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8FD9-CC27-4C37-8A56-1F34C033EA8B}" type="datetimeFigureOut">
              <a:rPr lang="uk-UA" smtClean="0"/>
              <a:t>09.06.2017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B585F-B25C-41E4-A40D-71A6ADC9F82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11030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8FD9-CC27-4C37-8A56-1F34C033EA8B}" type="datetimeFigureOut">
              <a:rPr lang="uk-UA" smtClean="0"/>
              <a:t>09.06.2017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B585F-B25C-41E4-A40D-71A6ADC9F82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31244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8FD9-CC27-4C37-8A56-1F34C033EA8B}" type="datetimeFigureOut">
              <a:rPr lang="uk-UA" smtClean="0"/>
              <a:t>09.06.2017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B585F-B25C-41E4-A40D-71A6ADC9F82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83963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8FD9-CC27-4C37-8A56-1F34C033EA8B}" type="datetimeFigureOut">
              <a:rPr lang="uk-UA" smtClean="0"/>
              <a:t>09.06.2017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B585F-B25C-41E4-A40D-71A6ADC9F82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10193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8FD9-CC27-4C37-8A56-1F34C033EA8B}" type="datetimeFigureOut">
              <a:rPr lang="uk-UA" smtClean="0"/>
              <a:t>09.06.2017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B585F-B25C-41E4-A40D-71A6ADC9F82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9479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8FD9-CC27-4C37-8A56-1F34C033EA8B}" type="datetimeFigureOut">
              <a:rPr lang="uk-UA" smtClean="0"/>
              <a:t>09.06.2017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B585F-B25C-41E4-A40D-71A6ADC9F82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1574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D8FD9-CC27-4C37-8A56-1F34C033EA8B}" type="datetimeFigureOut">
              <a:rPr lang="uk-UA" smtClean="0"/>
              <a:t>09.06.2017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B585F-B25C-41E4-A40D-71A6ADC9F82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71364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Картинки по запросу жд инфраструктура украина современная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95353"/>
            <a:ext cx="8140629" cy="522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899592" y="2348880"/>
            <a:ext cx="75608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AAB4"/>
              </a:buClr>
              <a:buFont typeface="Arial" charset="0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1200"/>
              </a:spcAft>
              <a:buClr>
                <a:srgbClr val="00AAB4"/>
              </a:buClr>
              <a:buSzPct val="100000"/>
              <a:buFont typeface="Calibri" pitchFamily="34" charset="0"/>
              <a:buChar char="●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defRPr/>
            </a:pPr>
            <a:r>
              <a:rPr lang="uk-UA" altLang="ru-RU" sz="2400" b="1" dirty="0" smtClean="0">
                <a:solidFill>
                  <a:schemeClr val="tx2"/>
                </a:solidFill>
              </a:rPr>
              <a:t>ПОРЯДОК РОЗРОБКИ ТА ВПРОВАДЖЕННЯ СКРІПЛЕННЯ НА РЕГІОНАЛЬНИХ ФІЛІЯХ </a:t>
            </a:r>
          </a:p>
          <a:p>
            <a:pPr algn="ctr">
              <a:spcBef>
                <a:spcPct val="0"/>
              </a:spcBef>
              <a:buClrTx/>
              <a:defRPr/>
            </a:pPr>
            <a:r>
              <a:rPr lang="uk-UA" altLang="ru-RU" sz="2400" b="1" dirty="0" smtClean="0">
                <a:solidFill>
                  <a:schemeClr val="tx2"/>
                </a:solidFill>
              </a:rPr>
              <a:t>ПАТ «УКРЗАЛІЗНИЦЯ»</a:t>
            </a:r>
            <a:endParaRPr lang="uk-UA" altLang="ru-RU" sz="2000" b="1" dirty="0">
              <a:solidFill>
                <a:schemeClr val="tx2"/>
              </a:solidFill>
            </a:endParaRPr>
          </a:p>
        </p:txBody>
      </p:sp>
      <p:pic>
        <p:nvPicPr>
          <p:cNvPr id="4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6116860"/>
            <a:ext cx="865187" cy="45561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Номер слайда 1"/>
          <p:cNvSpPr txBox="1">
            <a:spLocks/>
          </p:cNvSpPr>
          <p:nvPr/>
        </p:nvSpPr>
        <p:spPr>
          <a:xfrm>
            <a:off x="0" y="6297613"/>
            <a:ext cx="684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uk-UA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08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Картинки по запросу жд инфраструктура украина современная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95353"/>
            <a:ext cx="8140629" cy="522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467544" y="260648"/>
            <a:ext cx="8208912" cy="538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AAB4"/>
              </a:buClr>
              <a:buFont typeface="Arial" charset="0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1200"/>
              </a:spcAft>
              <a:buClr>
                <a:srgbClr val="00AAB4"/>
              </a:buClr>
              <a:buSzPct val="100000"/>
              <a:buFont typeface="Calibri" pitchFamily="34" charset="0"/>
              <a:buChar char="●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defRPr/>
            </a:pPr>
            <a:r>
              <a:rPr lang="uk-UA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Документи, що регламентують питання</a:t>
            </a:r>
          </a:p>
          <a:p>
            <a:pPr algn="ctr">
              <a:spcBef>
                <a:spcPct val="0"/>
              </a:spcBef>
              <a:buClrTx/>
              <a:defRPr/>
            </a:pPr>
            <a:r>
              <a:rPr lang="uk-UA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розробки та впровадження скріплень</a:t>
            </a:r>
          </a:p>
          <a:p>
            <a:pPr algn="ctr">
              <a:spcBef>
                <a:spcPct val="0"/>
              </a:spcBef>
              <a:buClrTx/>
              <a:defRPr/>
            </a:pPr>
            <a:endParaRPr lang="uk-UA" altLang="ru-RU" sz="1600" b="1" dirty="0" smtClean="0"/>
          </a:p>
          <a:p>
            <a:pPr algn="ctr">
              <a:spcBef>
                <a:spcPct val="0"/>
              </a:spcBef>
              <a:buClrTx/>
              <a:defRPr/>
            </a:pPr>
            <a:endParaRPr lang="uk-UA" altLang="ru-RU" sz="1600" b="1" dirty="0" smtClean="0"/>
          </a:p>
          <a:p>
            <a:pPr marL="285750" lvl="0" indent="-285750"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</a:pPr>
            <a:r>
              <a:rPr lang="uk-UA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ДСТУ ГОСТ 15.001:2009 Система розроблення та поставлення продукції на виробництво</a:t>
            </a:r>
          </a:p>
          <a:p>
            <a:pPr lvl="0" algn="just" eaLnBrk="1" hangingPunct="1">
              <a:spcBef>
                <a:spcPts val="0"/>
              </a:spcBef>
              <a:buClrTx/>
            </a:pPr>
            <a:r>
              <a:rPr lang="uk-UA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lvl="0" indent="-285750"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</a:pPr>
            <a:r>
              <a:rPr lang="uk-UA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ГСТУ 32.0.08.001-97 Порядок розроблення та поставлення продукції на виробництво для потреб залізничного транспорту в системі Міністерства транспорту України</a:t>
            </a:r>
          </a:p>
          <a:p>
            <a:pPr lvl="0" algn="just" eaLnBrk="1" hangingPunct="1">
              <a:spcBef>
                <a:spcPts val="0"/>
              </a:spcBef>
              <a:buClrTx/>
            </a:pPr>
            <a:r>
              <a:rPr lang="uk-UA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lvl="0" indent="-285750"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</a:pPr>
            <a:r>
              <a:rPr lang="uk-UA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 про порядок проведення приймальних випробувань дослідних зразків елементів верхньої будови колії, ЦП-0139.</a:t>
            </a:r>
          </a:p>
          <a:p>
            <a:pPr algn="just">
              <a:spcBef>
                <a:spcPct val="0"/>
              </a:spcBef>
              <a:buClrTx/>
              <a:defRPr/>
            </a:pPr>
            <a:r>
              <a:rPr lang="uk-UA" altLang="ru-RU" sz="1600" b="1" dirty="0" smtClean="0"/>
              <a:t>      </a:t>
            </a:r>
            <a:endParaRPr lang="uk-UA" altLang="ru-RU" sz="1600" b="1" dirty="0"/>
          </a:p>
        </p:txBody>
      </p:sp>
      <p:pic>
        <p:nvPicPr>
          <p:cNvPr id="4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6116860"/>
            <a:ext cx="865187" cy="45561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Номер слайда 1"/>
          <p:cNvSpPr txBox="1">
            <a:spLocks/>
          </p:cNvSpPr>
          <p:nvPr/>
        </p:nvSpPr>
        <p:spPr>
          <a:xfrm>
            <a:off x="0" y="6297613"/>
            <a:ext cx="684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uk-UA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53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Картинки по запросу жд инфраструктура украина современная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95353"/>
            <a:ext cx="8140629" cy="522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467544" y="260648"/>
            <a:ext cx="8208912" cy="624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AAB4"/>
              </a:buClr>
              <a:buFont typeface="Arial" charset="0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1200"/>
              </a:spcAft>
              <a:buClr>
                <a:srgbClr val="00AAB4"/>
              </a:buClr>
              <a:buSzPct val="100000"/>
              <a:buFont typeface="Calibri" pitchFamily="34" charset="0"/>
              <a:buChar char="●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defRPr/>
            </a:pPr>
            <a:r>
              <a:rPr lang="uk-UA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впровадження нової продукції</a:t>
            </a:r>
          </a:p>
          <a:p>
            <a:pPr algn="ctr">
              <a:spcBef>
                <a:spcPct val="0"/>
              </a:spcBef>
              <a:buClrTx/>
              <a:defRPr/>
            </a:pPr>
            <a:endParaRPr lang="uk-UA" altLang="ru-RU" sz="800" b="1" dirty="0" smtClean="0"/>
          </a:p>
          <a:p>
            <a:pPr marL="285750" lvl="0" indent="-285750"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</a:pPr>
            <a:r>
              <a:rPr lang="uk-UA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 технічних вимог </a:t>
            </a:r>
          </a:p>
          <a:p>
            <a:pPr marL="285750" lvl="0" indent="-285750"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</a:pPr>
            <a:r>
              <a:rPr lang="uk-UA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 технічного завдання</a:t>
            </a:r>
          </a:p>
          <a:p>
            <a:pPr marL="285750" lvl="0" indent="-285750"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</a:pPr>
            <a:r>
              <a:rPr lang="uk-UA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виготовлення дослідної партії</a:t>
            </a:r>
          </a:p>
          <a:p>
            <a:pPr marL="285750" lvl="0" indent="-285750"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</a:pPr>
            <a:r>
              <a:rPr lang="uk-UA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 програми та методики заводських випробувань</a:t>
            </a:r>
          </a:p>
          <a:p>
            <a:pPr marL="285750" lvl="0" indent="-285750"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</a:pPr>
            <a:r>
              <a:rPr lang="uk-UA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 заводських випробувань дослідної партії </a:t>
            </a:r>
          </a:p>
          <a:p>
            <a:pPr marL="285750" lvl="0" indent="-285750"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</a:pPr>
            <a:r>
              <a:rPr lang="uk-UA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 програми та методики експлуатаційних випробувань дослідної партії</a:t>
            </a:r>
          </a:p>
          <a:p>
            <a:pPr marL="285750" lvl="0" indent="-285750"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</a:pPr>
            <a:r>
              <a:rPr lang="uk-UA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наказ про вкладання дослідної партії для проведення експлуатаційних випробувань </a:t>
            </a:r>
          </a:p>
          <a:p>
            <a:pPr marL="285750" lvl="0" indent="-285750"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</a:pPr>
            <a:r>
              <a:rPr lang="uk-UA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вкладання дослідної партії (довжиною не менше 1 пліті безстикової колії, зазвичай 1 км) за рахунок виробника</a:t>
            </a:r>
          </a:p>
          <a:p>
            <a:pPr marL="285750" lvl="0" indent="-285750"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</a:pPr>
            <a:r>
              <a:rPr lang="uk-UA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 експлуатаційних випробувань дослідної партії до напрацювання по пропущеному тоннажу не менше 50 млн. т брутто</a:t>
            </a:r>
          </a:p>
          <a:p>
            <a:pPr marL="285750" lvl="0" indent="-285750"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</a:pPr>
            <a:r>
              <a:rPr lang="uk-UA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прийняття дослідної партії в постійну експлуатацію (при позитивних результатах)</a:t>
            </a:r>
          </a:p>
          <a:p>
            <a:pPr marL="285750" lvl="0" indent="-285750"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</a:pPr>
            <a:r>
              <a:rPr lang="uk-UA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сертифікація скріплення   </a:t>
            </a:r>
          </a:p>
          <a:p>
            <a:pPr lvl="0" algn="just" eaLnBrk="1" hangingPunct="1">
              <a:spcBef>
                <a:spcPts val="0"/>
              </a:spcBef>
              <a:buClrTx/>
            </a:pPr>
            <a:endParaRPr lang="uk-UA" altLang="ru-RU" sz="800" b="1" dirty="0" smtClean="0"/>
          </a:p>
          <a:p>
            <a:pPr lvl="0" algn="just" eaLnBrk="1" hangingPunct="1">
              <a:spcBef>
                <a:spcPts val="0"/>
              </a:spcBef>
              <a:buClrTx/>
            </a:pPr>
            <a:r>
              <a:rPr lang="uk-UA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Примітка:</a:t>
            </a:r>
            <a:r>
              <a:rPr lang="uk-UA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всі витрати з поставлення продукції на виробництво здійснюються за рахунок виробника</a:t>
            </a:r>
            <a:endParaRPr lang="uk-UA" alt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6116860"/>
            <a:ext cx="865187" cy="45561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Номер слайда 1"/>
          <p:cNvSpPr txBox="1">
            <a:spLocks/>
          </p:cNvSpPr>
          <p:nvPr/>
        </p:nvSpPr>
        <p:spPr>
          <a:xfrm>
            <a:off x="0" y="6297613"/>
            <a:ext cx="684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uk-UA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85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Картинки по запросу жд инфраструктура украина современная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95353"/>
            <a:ext cx="8140629" cy="522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467544" y="260648"/>
            <a:ext cx="8208912" cy="621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AAB4"/>
              </a:buClr>
              <a:buFont typeface="Arial" charset="0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1200"/>
              </a:spcAft>
              <a:buClr>
                <a:srgbClr val="00AAB4"/>
              </a:buClr>
              <a:buSzPct val="100000"/>
              <a:buFont typeface="Calibri" pitchFamily="34" charset="0"/>
              <a:buChar char="●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defRPr/>
            </a:pPr>
            <a:r>
              <a:rPr lang="uk-UA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впровадження продукції, яка імпортується в Україну </a:t>
            </a:r>
          </a:p>
          <a:p>
            <a:pPr algn="ctr">
              <a:spcBef>
                <a:spcPct val="0"/>
              </a:spcBef>
              <a:buClrTx/>
              <a:defRPr/>
            </a:pPr>
            <a:endParaRPr lang="uk-UA" altLang="ru-RU" sz="1600" b="1" dirty="0" smtClean="0"/>
          </a:p>
          <a:p>
            <a:pPr lvl="0" algn="just" eaLnBrk="1" hangingPunct="1">
              <a:spcBef>
                <a:spcPts val="0"/>
              </a:spcBef>
              <a:buClrTx/>
            </a:pPr>
            <a:r>
              <a:rPr lang="uk-UA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 Проведення кваліфікаційних випробувань, які включають в себе:</a:t>
            </a:r>
          </a:p>
          <a:p>
            <a:pPr lvl="0" algn="just" eaLnBrk="1" hangingPunct="1">
              <a:spcBef>
                <a:spcPts val="0"/>
              </a:spcBef>
              <a:buClrTx/>
            </a:pPr>
            <a:endParaRPr lang="uk-UA" altLang="ru-RU" sz="9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</a:pPr>
            <a:r>
              <a:rPr lang="uk-UA" alt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Звернення виробників до ПАТ «Укрзалізниця» про впровадження скріплень на Україні</a:t>
            </a:r>
          </a:p>
          <a:p>
            <a:pPr marL="285750" lvl="0" indent="-285750"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</a:pPr>
            <a:r>
              <a:rPr lang="uk-UA" alt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Прийняття рішення про дослідну експлуатацію установчої серії (видання наказу)</a:t>
            </a:r>
          </a:p>
          <a:p>
            <a:pPr marL="285750" lvl="0" indent="-285750"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</a:pPr>
            <a:r>
              <a:rPr lang="uk-UA" alt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alt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озробка програми та методики кваліфікаційних випробувань</a:t>
            </a:r>
            <a:endParaRPr lang="uk-UA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</a:pPr>
            <a:r>
              <a:rPr lang="uk-UA" alt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 кваліфікаційних випробувань до</a:t>
            </a:r>
            <a:r>
              <a:rPr lang="uk-UA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напрацювання по пропущеному тоннажу не менше 50 млн. т брутто</a:t>
            </a:r>
            <a:r>
              <a:rPr lang="uk-UA" alt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285750" lvl="0" indent="-285750"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</a:pPr>
            <a:r>
              <a:rPr lang="uk-UA" alt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Прийняття, в разі позитивних результатів випробувань установчої партії, в серійне впровадження</a:t>
            </a:r>
          </a:p>
          <a:p>
            <a:pPr marL="285750" lvl="0" indent="-285750"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</a:pPr>
            <a:r>
              <a:rPr lang="uk-UA" alt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Сертифікація продукції (скріплень) </a:t>
            </a:r>
          </a:p>
          <a:p>
            <a:pPr marL="285750" lvl="0" indent="-285750"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</a:pPr>
            <a:endParaRPr lang="uk-UA" alt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1" hangingPunct="1">
              <a:spcBef>
                <a:spcPts val="0"/>
              </a:spcBef>
              <a:buClrTx/>
            </a:pPr>
            <a:endParaRPr lang="uk-UA" altLang="ru-RU" sz="1000" b="1" dirty="0"/>
          </a:p>
          <a:p>
            <a:pPr lvl="0" algn="just" eaLnBrk="1" hangingPunct="1">
              <a:spcBef>
                <a:spcPts val="0"/>
              </a:spcBef>
              <a:buClrTx/>
            </a:pPr>
            <a:r>
              <a:rPr lang="uk-UA" altLang="ru-RU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Примітка:</a:t>
            </a:r>
            <a:r>
              <a:rPr lang="uk-UA" alt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всі витрати з поставлення продукції на виробництво здійснюються за рахунок </a:t>
            </a:r>
            <a:r>
              <a:rPr lang="uk-UA" alt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виробника </a:t>
            </a:r>
            <a:r>
              <a:rPr lang="uk-UA" altLang="ru-RU" sz="1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altLang="ru-RU" sz="1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</a:pPr>
            <a:endParaRPr lang="uk-UA" altLang="ru-RU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6116860"/>
            <a:ext cx="865187" cy="45561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Номер слайда 1"/>
          <p:cNvSpPr txBox="1">
            <a:spLocks/>
          </p:cNvSpPr>
          <p:nvPr/>
        </p:nvSpPr>
        <p:spPr>
          <a:xfrm>
            <a:off x="0" y="6297613"/>
            <a:ext cx="684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uk-UA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4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98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6551</TotalTime>
  <Words>268</Words>
  <Application>Microsoft Office PowerPoint</Application>
  <PresentationFormat>Экран (4:3)</PresentationFormat>
  <Paragraphs>44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Цільова організаційна структура господарства колії (ЦП) через рік утворення АТ УЗ</dc:title>
  <dc:creator>user</dc:creator>
  <cp:lastModifiedBy>Максименко Тетяна Володимирівна</cp:lastModifiedBy>
  <cp:revision>493</cp:revision>
  <cp:lastPrinted>2017-04-10T07:59:36Z</cp:lastPrinted>
  <dcterms:created xsi:type="dcterms:W3CDTF">2014-09-05T05:38:57Z</dcterms:created>
  <dcterms:modified xsi:type="dcterms:W3CDTF">2017-06-09T11:52:55Z</dcterms:modified>
</cp:coreProperties>
</file>