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7" r:id="rId2"/>
    <p:sldId id="278" r:id="rId3"/>
    <p:sldId id="282" r:id="rId4"/>
    <p:sldId id="283" r:id="rId5"/>
    <p:sldId id="279" r:id="rId6"/>
  </p:sldIdLst>
  <p:sldSz cx="9144000" cy="5143500" type="screen16x9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аврилюк Юрій Олегович" initials="ГЮ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25E"/>
    <a:srgbClr val="151F6D"/>
    <a:srgbClr val="D4D4D3"/>
    <a:srgbClr val="FF9E1B"/>
    <a:srgbClr val="953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B716BD-6203-4F64-A204-341484E84DE6}" v="1" dt="2019-09-30T13:25:30.033"/>
  </p1510:revLst>
</p1510:revInfo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3" autoAdjust="0"/>
    <p:restoredTop sz="95489" autoAdjust="0"/>
  </p:normalViewPr>
  <p:slideViewPr>
    <p:cSldViewPr snapToGrid="0" showGuides="1">
      <p:cViewPr varScale="1">
        <p:scale>
          <a:sx n="149" d="100"/>
          <a:sy n="149" d="100"/>
        </p:scale>
        <p:origin x="420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71" d="100"/>
          <a:sy n="71" d="100"/>
        </p:scale>
        <p:origin x="347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90C1-DE45-4571-886D-EB7E4C202092}" type="datetimeFigureOut">
              <a:rPr lang="uk-UA" smtClean="0"/>
              <a:pPr/>
              <a:t>05.11.2021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BABF4-CEA5-4A3D-B7F9-32218927AE0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470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51F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54811" y="1019834"/>
            <a:ext cx="7772400" cy="11025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err="1"/>
              <a:t>Назва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презентації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50499" y="2621330"/>
            <a:ext cx="6400800" cy="131445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/>
              <a:t>Другорядна</a:t>
            </a:r>
            <a:r>
              <a:rPr lang="ru-RU" dirty="0"/>
              <a:t> </a:t>
            </a:r>
            <a:r>
              <a:rPr lang="ru-RU" dirty="0" err="1"/>
              <a:t>назва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23796"/>
          <a:stretch>
            <a:fillRect/>
          </a:stretch>
        </p:blipFill>
        <p:spPr bwMode="auto">
          <a:xfrm>
            <a:off x="3" y="3988729"/>
            <a:ext cx="7030539" cy="115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377" y="4424654"/>
            <a:ext cx="3234906" cy="282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Группа 14"/>
          <p:cNvGrpSpPr/>
          <p:nvPr userDrawn="1"/>
        </p:nvGrpSpPr>
        <p:grpSpPr>
          <a:xfrm>
            <a:off x="7625753" y="4321837"/>
            <a:ext cx="750499" cy="327805"/>
            <a:chOff x="6478436" y="431320"/>
            <a:chExt cx="750499" cy="327805"/>
          </a:xfrm>
        </p:grpSpPr>
        <p:sp>
          <p:nvSpPr>
            <p:cNvPr id="13" name="TextBox 12"/>
            <p:cNvSpPr txBox="1"/>
            <p:nvPr userDrawn="1"/>
          </p:nvSpPr>
          <p:spPr>
            <a:xfrm>
              <a:off x="6478436" y="431320"/>
              <a:ext cx="750499" cy="2846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uz.gov.ua</a:t>
              </a:r>
              <a:endParaRPr lang="uk-UA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478438" y="698740"/>
              <a:ext cx="741871" cy="60385"/>
            </a:xfrm>
            <a:prstGeom prst="rect">
              <a:avLst/>
            </a:prstGeom>
            <a:solidFill>
              <a:srgbClr val="FF9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54811" y="1019834"/>
            <a:ext cx="7772400" cy="1102519"/>
          </a:xfrm>
        </p:spPr>
        <p:txBody>
          <a:bodyPr/>
          <a:lstStyle>
            <a:lvl1pPr>
              <a:defRPr>
                <a:solidFill>
                  <a:srgbClr val="151F6D"/>
                </a:solidFill>
              </a:defRPr>
            </a:lvl1pPr>
          </a:lstStyle>
          <a:p>
            <a:r>
              <a:rPr lang="ru-RU" dirty="0" err="1"/>
              <a:t>Назва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презентації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50499" y="2621330"/>
            <a:ext cx="6400800" cy="1314450"/>
          </a:xfrm>
        </p:spPr>
        <p:txBody>
          <a:bodyPr/>
          <a:lstStyle>
            <a:lvl1pPr marL="0" indent="0" algn="l">
              <a:buNone/>
              <a:defRPr sz="2800">
                <a:solidFill>
                  <a:srgbClr val="151F6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/>
              <a:t>Другорядна</a:t>
            </a:r>
            <a:r>
              <a:rPr lang="ru-RU" dirty="0"/>
              <a:t> </a:t>
            </a:r>
            <a:r>
              <a:rPr lang="ru-RU" dirty="0" err="1"/>
              <a:t>назва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grpSp>
        <p:nvGrpSpPr>
          <p:cNvPr id="7" name="Группа 14"/>
          <p:cNvGrpSpPr/>
          <p:nvPr userDrawn="1"/>
        </p:nvGrpSpPr>
        <p:grpSpPr>
          <a:xfrm>
            <a:off x="7567335" y="4321837"/>
            <a:ext cx="899687" cy="327805"/>
            <a:chOff x="6420018" y="431320"/>
            <a:chExt cx="899687" cy="327805"/>
          </a:xfrm>
        </p:grpSpPr>
        <p:sp>
          <p:nvSpPr>
            <p:cNvPr id="13" name="TextBox 12"/>
            <p:cNvSpPr txBox="1"/>
            <p:nvPr userDrawn="1"/>
          </p:nvSpPr>
          <p:spPr>
            <a:xfrm>
              <a:off x="6420018" y="431320"/>
              <a:ext cx="899687" cy="2846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500" b="1" dirty="0">
                  <a:solidFill>
                    <a:srgbClr val="151F6D"/>
                  </a:solidFill>
                </a:rPr>
                <a:t>uz.gov.ua</a:t>
              </a:r>
              <a:endParaRPr lang="uk-UA" sz="1500" b="1" dirty="0">
                <a:solidFill>
                  <a:srgbClr val="151F6D"/>
                </a:solidFill>
              </a:endParaRPr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478438" y="698740"/>
              <a:ext cx="741871" cy="60385"/>
            </a:xfrm>
            <a:prstGeom prst="rect">
              <a:avLst/>
            </a:prstGeom>
            <a:solidFill>
              <a:srgbClr val="FF9E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23959"/>
          <a:stretch>
            <a:fillRect/>
          </a:stretch>
        </p:blipFill>
        <p:spPr bwMode="auto">
          <a:xfrm>
            <a:off x="1" y="3987561"/>
            <a:ext cx="7022605" cy="115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1" y="4425576"/>
            <a:ext cx="3200480" cy="27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59000" contrast="38000"/>
          </a:blip>
          <a:srcRect l="4890"/>
          <a:stretch>
            <a:fillRect/>
          </a:stretch>
        </p:blipFill>
        <p:spPr bwMode="auto">
          <a:xfrm>
            <a:off x="1" y="4573495"/>
            <a:ext cx="8548779" cy="58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9125" y="65644"/>
            <a:ext cx="7927675" cy="561792"/>
          </a:xfrm>
        </p:spPr>
        <p:txBody>
          <a:bodyPr/>
          <a:lstStyle>
            <a:lvl1pPr>
              <a:defRPr sz="2500" baseline="0"/>
            </a:lvl1pPr>
          </a:lstStyle>
          <a:p>
            <a:r>
              <a:rPr lang="uk-UA" dirty="0"/>
              <a:t>Назва розділу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29268" y="4719273"/>
            <a:ext cx="534861" cy="27384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>
            <a:lum bright="100000" contrast="-100000"/>
          </a:blip>
          <a:srcRect/>
          <a:stretch>
            <a:fillRect/>
          </a:stretch>
        </p:blipFill>
        <p:spPr bwMode="auto">
          <a:xfrm>
            <a:off x="501621" y="4784009"/>
            <a:ext cx="1837426" cy="1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 userDrawn="1"/>
        </p:nvSpPr>
        <p:spPr>
          <a:xfrm>
            <a:off x="3423046" y="4753487"/>
            <a:ext cx="4347715" cy="181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Name of the presentation </a:t>
            </a:r>
            <a:r>
              <a:rPr lang="en-US" sz="1200" b="1" dirty="0">
                <a:solidFill>
                  <a:schemeClr val="bg1"/>
                </a:solidFill>
              </a:rPr>
              <a:t>|</a:t>
            </a:r>
            <a:endParaRPr lang="uk-UA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4D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9125" y="240455"/>
            <a:ext cx="7927675" cy="561792"/>
          </a:xfrm>
        </p:spPr>
        <p:txBody>
          <a:bodyPr/>
          <a:lstStyle>
            <a:lvl1pPr>
              <a:defRPr sz="2500" baseline="0"/>
            </a:lvl1pPr>
          </a:lstStyle>
          <a:p>
            <a:r>
              <a:rPr lang="uk-UA" dirty="0"/>
              <a:t>Назва розділу</a:t>
            </a:r>
          </a:p>
        </p:txBody>
      </p:sp>
    </p:spTree>
    <p:extLst>
      <p:ext uri="{BB962C8B-B14F-4D97-AF65-F5344CB8AC3E}">
        <p14:creationId xmlns:p14="http://schemas.microsoft.com/office/powerpoint/2010/main" val="400961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4351"/>
          <a:stretch>
            <a:fillRect/>
          </a:stretch>
        </p:blipFill>
        <p:spPr bwMode="auto">
          <a:xfrm>
            <a:off x="0" y="4564686"/>
            <a:ext cx="8554134" cy="57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9125" y="697661"/>
            <a:ext cx="7927675" cy="561792"/>
          </a:xfrm>
        </p:spPr>
        <p:txBody>
          <a:bodyPr/>
          <a:lstStyle>
            <a:lvl1pPr>
              <a:defRPr sz="2500" baseline="0"/>
            </a:lvl1pPr>
          </a:lstStyle>
          <a:p>
            <a:r>
              <a:rPr lang="uk-UA" dirty="0"/>
              <a:t>Назва розділу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29268" y="4672377"/>
            <a:ext cx="534861" cy="273844"/>
          </a:xfrm>
        </p:spPr>
        <p:txBody>
          <a:bodyPr/>
          <a:lstStyle>
            <a:lvl1pPr>
              <a:defRPr b="1"/>
            </a:lvl1pPr>
          </a:lstStyle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752" y="4772284"/>
            <a:ext cx="1837426" cy="1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 userDrawn="1"/>
        </p:nvSpPr>
        <p:spPr>
          <a:xfrm>
            <a:off x="3053759" y="4735901"/>
            <a:ext cx="4347715" cy="181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uk-UA" sz="1200" b="1" dirty="0">
                <a:solidFill>
                  <a:srgbClr val="151F6D"/>
                </a:solidFill>
                <a:latin typeface="Arial" pitchFamily="34" charset="0"/>
                <a:cs typeface="Arial" pitchFamily="34" charset="0"/>
              </a:rPr>
              <a:t>Назва презентації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044"/>
          <a:stretch>
            <a:fillRect/>
          </a:stretch>
        </p:blipFill>
        <p:spPr bwMode="auto">
          <a:xfrm>
            <a:off x="0" y="4572002"/>
            <a:ext cx="8561444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9125" y="697661"/>
            <a:ext cx="7927675" cy="561792"/>
          </a:xfrm>
        </p:spPr>
        <p:txBody>
          <a:bodyPr/>
          <a:lstStyle>
            <a:lvl1pPr>
              <a:defRPr sz="2500" baseline="0"/>
            </a:lvl1pPr>
          </a:lstStyle>
          <a:p>
            <a:r>
              <a:rPr lang="uk-UA" dirty="0"/>
              <a:t>Назва розділу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29268" y="4672377"/>
            <a:ext cx="534861" cy="27384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053759" y="4735901"/>
            <a:ext cx="4347715" cy="181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Name of the presentation</a:t>
            </a:r>
            <a:endParaRPr lang="uk-UA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011" y="4777526"/>
            <a:ext cx="1834594" cy="16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51F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4890"/>
          <a:stretch>
            <a:fillRect/>
          </a:stretch>
        </p:blipFill>
        <p:spPr bwMode="auto">
          <a:xfrm>
            <a:off x="1" y="4573495"/>
            <a:ext cx="8548779" cy="58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9125" y="697661"/>
            <a:ext cx="7927675" cy="561792"/>
          </a:xfrm>
        </p:spPr>
        <p:txBody>
          <a:bodyPr/>
          <a:lstStyle>
            <a:lvl1pPr>
              <a:defRPr sz="2500" baseline="0"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Назва розділу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29268" y="4719273"/>
            <a:ext cx="534861" cy="273844"/>
          </a:xfrm>
        </p:spPr>
        <p:txBody>
          <a:bodyPr/>
          <a:lstStyle>
            <a:lvl1pPr>
              <a:defRPr b="1"/>
            </a:lvl1pPr>
          </a:lstStyle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752" y="4784008"/>
            <a:ext cx="1837426" cy="1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 userDrawn="1"/>
        </p:nvSpPr>
        <p:spPr>
          <a:xfrm>
            <a:off x="3423046" y="4753487"/>
            <a:ext cx="4347715" cy="181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200" b="1" kern="1200" dirty="0">
                <a:solidFill>
                  <a:srgbClr val="151F6D"/>
                </a:solidFill>
                <a:latin typeface="+mn-lt"/>
                <a:ea typeface="+mn-ea"/>
                <a:cs typeface="+mn-cs"/>
              </a:rPr>
              <a:t>Moving Ukrainian Railways forward        </a:t>
            </a:r>
            <a:r>
              <a:rPr lang="en-US" sz="1200" b="1" dirty="0">
                <a:solidFill>
                  <a:srgbClr val="151F6D"/>
                </a:solidFill>
              </a:rPr>
              <a:t>|</a:t>
            </a:r>
            <a:endParaRPr lang="uk-UA" sz="1200" b="1" dirty="0">
              <a:solidFill>
                <a:srgbClr val="151F6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125" y="628653"/>
            <a:ext cx="7927675" cy="8572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9125" y="1733911"/>
            <a:ext cx="7927675" cy="28693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29268" y="4767264"/>
            <a:ext cx="53486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51F6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EBA3360-8252-40FE-88BA-86981B3C650F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3" r:id="rId4"/>
    <p:sldLayoutId id="2147483662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151F6D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98055" y="635156"/>
            <a:ext cx="7772400" cy="2245879"/>
          </a:xfrm>
        </p:spPr>
        <p:txBody>
          <a:bodyPr/>
          <a:lstStyle/>
          <a:p>
            <a:r>
              <a:rPr lang="uk-UA" dirty="0" smtClean="0">
                <a:solidFill>
                  <a:srgbClr val="00B050"/>
                </a:solidFill>
              </a:rPr>
              <a:t>ПАРТНЕРСТВО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200" dirty="0" smtClean="0"/>
              <a:t>між АТ «Укрзалізниця» і Всеукраїнською Мережею </a:t>
            </a:r>
            <a:r>
              <a:rPr lang="uk-UA" sz="3200" dirty="0"/>
              <a:t>Д</a:t>
            </a:r>
            <a:r>
              <a:rPr lang="uk-UA" sz="3200" dirty="0" smtClean="0"/>
              <a:t>оброчесності і Комплаєнсу</a:t>
            </a:r>
            <a:endParaRPr lang="uk-UA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4E7E016-540A-43B7-AEF0-CC3BBF88B167}"/>
              </a:ext>
            </a:extLst>
          </p:cNvPr>
          <p:cNvSpPr txBox="1"/>
          <p:nvPr/>
        </p:nvSpPr>
        <p:spPr>
          <a:xfrm>
            <a:off x="641299" y="3265713"/>
            <a:ext cx="6156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400" dirty="0" smtClean="0">
              <a:solidFill>
                <a:schemeClr val="bg1"/>
              </a:solidFill>
            </a:endParaRPr>
          </a:p>
          <a:p>
            <a:r>
              <a:rPr lang="uk-UA" dirty="0" smtClean="0">
                <a:solidFill>
                  <a:schemeClr val="bg1"/>
                </a:solidFill>
              </a:rPr>
              <a:t>Комплаєнс та антикорупційний офіс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uk-UA" dirty="0" smtClean="0">
                <a:solidFill>
                  <a:schemeClr val="bg1"/>
                </a:solidFill>
              </a:rPr>
              <a:t>1 рік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81354-6608-4D29-B696-54BF9F95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644"/>
            <a:ext cx="9143999" cy="561792"/>
          </a:xfrm>
        </p:spPr>
        <p:txBody>
          <a:bodyPr/>
          <a:lstStyle/>
          <a:p>
            <a:pPr algn="ctr"/>
            <a:r>
              <a:rPr lang="uk-UA" dirty="0" smtClean="0"/>
              <a:t>Про Всеукраїнську Мережу Доброчесності і </a:t>
            </a:r>
            <a:r>
              <a:rPr lang="uk-UA" dirty="0"/>
              <a:t>К</a:t>
            </a:r>
            <a:r>
              <a:rPr lang="uk-UA" dirty="0" smtClean="0"/>
              <a:t>омплаєнсу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1910FA-93B6-4D5C-BA59-B33EF685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2</a:t>
            </a:fld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35783" y="4719273"/>
            <a:ext cx="1993486" cy="273844"/>
          </a:xfrm>
          <a:prstGeom prst="rect">
            <a:avLst/>
          </a:prstGeom>
          <a:solidFill>
            <a:srgbClr val="0A2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0753" y="1341496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713" y="503923"/>
            <a:ext cx="1932940" cy="6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341604" y="447176"/>
            <a:ext cx="6538167" cy="4003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sz="1100" b="1" dirty="0" smtClean="0">
                <a:solidFill>
                  <a:srgbClr val="00B050"/>
                </a:solidFill>
              </a:rPr>
              <a:t>Всеукраїнська Мережа Доброчесності та Комплаєнсу  (UNIC)</a:t>
            </a:r>
            <a:r>
              <a:rPr lang="uk-UA" sz="900" dirty="0" smtClean="0">
                <a:solidFill>
                  <a:srgbClr val="00B050"/>
                </a:solidFill>
              </a:rPr>
              <a:t> </a:t>
            </a:r>
            <a:r>
              <a:rPr lang="uk-UA" sz="900" dirty="0" smtClean="0">
                <a:solidFill>
                  <a:srgbClr val="0A225E"/>
                </a:solidFill>
              </a:rPr>
              <a:t>– ініціатива для бізнесу, який прагне працювати прозоро. Метою створення Мережі є просування ідеї етичного та відповідального ведення бізнесу. Компанії-учасники Мережі погоджуються підтримувати добру ділову репутацію та постійно удосконалювати власні стандарти комплаєнсу відповідно до кращих міжнародних практик. </a:t>
            </a:r>
          </a:p>
          <a:p>
            <a:endParaRPr lang="uk-UA" sz="900" dirty="0" smtClean="0">
              <a:solidFill>
                <a:srgbClr val="00B050"/>
              </a:solidFill>
              <a:latin typeface="Roboto"/>
            </a:endParaRPr>
          </a:p>
          <a:p>
            <a:pPr lvl="0"/>
            <a:r>
              <a:rPr lang="uk-UA" sz="1050" b="1" dirty="0" smtClean="0">
                <a:solidFill>
                  <a:srgbClr val="00B050"/>
                </a:solidFill>
              </a:rPr>
              <a:t>UNIC </a:t>
            </a:r>
            <a:r>
              <a:rPr lang="uk-UA" altLang="ru-RU" sz="1050" b="1" dirty="0" smtClean="0">
                <a:solidFill>
                  <a:srgbClr val="00B050"/>
                </a:solidFill>
                <a:latin typeface="Roboto"/>
              </a:rPr>
              <a:t>— це:</a:t>
            </a:r>
          </a:p>
          <a:p>
            <a:pPr lvl="0"/>
            <a:r>
              <a:rPr lang="uk-UA" altLang="ru-RU" sz="900" dirty="0" smtClean="0">
                <a:solidFill>
                  <a:srgbClr val="00B050"/>
                </a:solidFill>
                <a:latin typeface="Roboto"/>
              </a:rPr>
              <a:t>  </a:t>
            </a:r>
            <a:endParaRPr lang="uk-UA" altLang="ru-RU" sz="900" dirty="0" smtClean="0">
              <a:solidFill>
                <a:srgbClr val="0A225E"/>
              </a:solidFill>
              <a:latin typeface="Roboto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uk-UA" altLang="ru-RU" sz="900" b="1" dirty="0" smtClean="0">
                <a:solidFill>
                  <a:srgbClr val="0A225E"/>
                </a:solidFill>
                <a:latin typeface="Roboto"/>
              </a:rPr>
              <a:t>Майданчик для просування ідеї відповідального бізнесу</a:t>
            </a:r>
          </a:p>
          <a:p>
            <a:pPr lvl="0"/>
            <a:endParaRPr lang="uk-UA" altLang="ru-RU" sz="900" b="1" dirty="0" smtClean="0">
              <a:solidFill>
                <a:srgbClr val="0A225E"/>
              </a:solidFill>
              <a:latin typeface="Roboto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uk-UA" altLang="ru-RU" sz="900" b="1" dirty="0" smtClean="0">
                <a:solidFill>
                  <a:srgbClr val="0A225E"/>
                </a:solidFill>
                <a:latin typeface="Roboto"/>
              </a:rPr>
              <a:t>Платформа для впровадження стандартів доброчесності відповідно до кращих міжнародних практик</a:t>
            </a:r>
          </a:p>
          <a:p>
            <a:pPr lvl="0"/>
            <a:endParaRPr lang="uk-UA" altLang="ru-RU" sz="900" b="1" dirty="0" smtClean="0">
              <a:solidFill>
                <a:srgbClr val="0A225E"/>
              </a:solidFill>
              <a:latin typeface="Roboto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altLang="ru-RU" sz="900" b="1" dirty="0" smtClean="0">
                <a:solidFill>
                  <a:srgbClr val="0A225E"/>
                </a:solidFill>
                <a:latin typeface="Roboto"/>
              </a:rPr>
              <a:t>Освітній проект, що популяризує ідею доброчесності та прозорості серед громадськості та бізнесу. </a:t>
            </a:r>
          </a:p>
          <a:p>
            <a:endParaRPr lang="uk-UA" sz="900" dirty="0" smtClean="0">
              <a:solidFill>
                <a:srgbClr val="00B050"/>
              </a:solidFill>
              <a:latin typeface="Roboto"/>
            </a:endParaRPr>
          </a:p>
          <a:p>
            <a:r>
              <a:rPr lang="uk-UA" sz="900" dirty="0" smtClean="0">
                <a:solidFill>
                  <a:srgbClr val="00B050"/>
                </a:solidFill>
              </a:rPr>
              <a:t>UNIC започатковано 19 травня 2017 року Радою бізнес-омбудсмена за підтримки Європейського банку реконструкції та розвитку і Організації економічного співробітництва та розвитку. </a:t>
            </a:r>
          </a:p>
          <a:p>
            <a:endParaRPr lang="uk-UA" sz="900" dirty="0" smtClean="0">
              <a:solidFill>
                <a:srgbClr val="00B050"/>
              </a:solidFill>
            </a:endParaRPr>
          </a:p>
          <a:p>
            <a:r>
              <a:rPr lang="uk-UA" sz="900" dirty="0" smtClean="0">
                <a:solidFill>
                  <a:srgbClr val="0A225E"/>
                </a:solidFill>
              </a:rPr>
              <a:t>Учасниками Мережі є понад 50 українських та міжнародних компаній, які охоплюють більше 50 міст із загальною кількістю понад 100 тисяч співробітників.</a:t>
            </a:r>
          </a:p>
          <a:p>
            <a:endParaRPr lang="uk-UA" sz="900" dirty="0" smtClean="0">
              <a:solidFill>
                <a:srgbClr val="0A225E"/>
              </a:solidFill>
            </a:endParaRPr>
          </a:p>
          <a:p>
            <a:r>
              <a:rPr lang="uk-UA" sz="900" dirty="0" smtClean="0">
                <a:solidFill>
                  <a:srgbClr val="0A225E"/>
                </a:solidFill>
                <a:latin typeface="Roboto"/>
              </a:rPr>
              <a:t>Партнерська програма Мережі являє собою ексклюзивну групу організацій на місцевому та міжнародному рівнях, які прагнуть покращити комплаєнс та доброчесність, впливати на поведінку учасників ринку, ділитися своїми цінностями та співпрацювати з колегами на національному та міжнародному рівнях. Партнери представляють провідні корпорації та неприбуткові організації в Україні та у всьому світі.</a:t>
            </a:r>
          </a:p>
          <a:p>
            <a:endParaRPr lang="uk-UA" sz="900" dirty="0" smtClean="0">
              <a:solidFill>
                <a:srgbClr val="0A225E"/>
              </a:solidFill>
              <a:latin typeface="Roboto"/>
            </a:endParaRPr>
          </a:p>
          <a:p>
            <a:endParaRPr lang="uk-UA" sz="900" dirty="0" smtClean="0">
              <a:solidFill>
                <a:srgbClr val="0A225E"/>
              </a:solidFill>
              <a:latin typeface="Roboto"/>
            </a:endParaRPr>
          </a:p>
          <a:p>
            <a:pPr algn="ctr"/>
            <a:r>
              <a:rPr lang="uk-UA" sz="900" b="1" dirty="0" smtClean="0">
                <a:solidFill>
                  <a:srgbClr val="00B050"/>
                </a:solidFill>
                <a:latin typeface="Roboto"/>
              </a:rPr>
              <a:t>Партнерами Мережі з державної сфери економіки на сьогодні є дві великі компанії – НАЕК ЕНЕРГОАТОМ, ПРаТ «УКРЕНЕРГО».</a:t>
            </a:r>
          </a:p>
          <a:p>
            <a:pPr algn="ctr"/>
            <a:endParaRPr lang="uk-UA" sz="900" b="1" dirty="0">
              <a:solidFill>
                <a:srgbClr val="00B050"/>
              </a:solidFill>
            </a:endParaRPr>
          </a:p>
        </p:txBody>
      </p:sp>
      <p:sp>
        <p:nvSpPr>
          <p:cNvPr id="18" name="AutoShape 10" descr="https://unic.org.ua/markup/dist/s/images/useful/svg/icons/area.svg"/>
          <p:cNvSpPr>
            <a:spLocks noChangeAspect="1" noChangeArrowheads="1"/>
          </p:cNvSpPr>
          <p:nvPr/>
        </p:nvSpPr>
        <p:spPr bwMode="auto">
          <a:xfrm>
            <a:off x="127000" y="-34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1" descr="https://unic.org.ua/markup/dist/s/images/useful/svg/icons/platform.svg"/>
          <p:cNvSpPr>
            <a:spLocks noChangeAspect="1" noChangeArrowheads="1"/>
          </p:cNvSpPr>
          <p:nvPr/>
        </p:nvSpPr>
        <p:spPr bwMode="auto">
          <a:xfrm>
            <a:off x="127000" y="269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https://unic.org.ua/markup/dist/s/images/useful/svg/icons/command.svg"/>
          <p:cNvSpPr>
            <a:spLocks noChangeAspect="1" noChangeArrowheads="1"/>
          </p:cNvSpPr>
          <p:nvPr/>
        </p:nvSpPr>
        <p:spPr bwMode="auto">
          <a:xfrm>
            <a:off x="127000" y="574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81354-6608-4D29-B696-54BF9F95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805" y="323191"/>
            <a:ext cx="7420947" cy="561792"/>
          </a:xfrm>
        </p:spPr>
        <p:txBody>
          <a:bodyPr/>
          <a:lstStyle/>
          <a:p>
            <a:pPr algn="ctr"/>
            <a:r>
              <a:rPr lang="uk-UA" dirty="0" smtClean="0"/>
              <a:t>Переваги партнерства 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1910FA-93B6-4D5C-BA59-B33EF685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3</a:t>
            </a:fld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35783" y="4719273"/>
            <a:ext cx="1993486" cy="273844"/>
          </a:xfrm>
          <a:prstGeom prst="rect">
            <a:avLst/>
          </a:prstGeom>
          <a:solidFill>
            <a:srgbClr val="0A2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62728" y="1332615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53" y="924003"/>
            <a:ext cx="1932940" cy="6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03853" y="1696069"/>
            <a:ext cx="6538167" cy="25958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endParaRPr lang="ru-RU" altLang="ru-RU" sz="900" dirty="0">
              <a:solidFill>
                <a:srgbClr val="00B050"/>
              </a:solidFill>
              <a:latin typeface="Roboto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Добра ділова репутація компанії,  яка прагне покращити комплаєнс та доброчесність</a:t>
            </a:r>
          </a:p>
          <a:p>
            <a:pPr lvl="0"/>
            <a:endParaRPr lang="ru-RU" altLang="ru-RU" sz="1200" dirty="0">
              <a:solidFill>
                <a:srgbClr val="00B050"/>
              </a:solidFill>
              <a:latin typeface="Roboto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Колективна протидія корупції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uk-UA" altLang="ru-RU" sz="1200" dirty="0" smtClean="0">
              <a:solidFill>
                <a:srgbClr val="0A225E"/>
              </a:solidFill>
              <a:latin typeface="Roboto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Послаблення регуляторного тиску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uk-UA" sz="1200" b="1" dirty="0" smtClean="0">
              <a:solidFill>
                <a:srgbClr val="0A225E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Полегшений вихід на міжнародні ринки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uk-UA" sz="1200" b="1" dirty="0" smtClean="0">
              <a:solidFill>
                <a:srgbClr val="0A225E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Полегшений доступ до кредитування</a:t>
            </a:r>
            <a:r>
              <a:rPr lang="uk-UA" altLang="ru-RU" sz="1200" b="1" dirty="0" smtClean="0">
                <a:solidFill>
                  <a:srgbClr val="0A225E"/>
                </a:solidFill>
              </a:rPr>
              <a:t> міжнародними фінансовими організаціями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uk-UA" altLang="ru-RU" sz="1200" b="1" dirty="0" smtClean="0">
              <a:solidFill>
                <a:srgbClr val="0A225E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200" b="1" dirty="0" smtClean="0">
                <a:solidFill>
                  <a:srgbClr val="0A225E"/>
                </a:solidFill>
              </a:rPr>
              <a:t>Обмін кращими практиками у сфері комплаєнсу</a:t>
            </a:r>
            <a:endParaRPr lang="uk-UA" altLang="ru-RU" sz="1200" b="1" dirty="0" smtClean="0">
              <a:solidFill>
                <a:srgbClr val="0A225E"/>
              </a:solidFill>
            </a:endParaRPr>
          </a:p>
          <a:p>
            <a:endParaRPr lang="en-US" sz="1100" dirty="0">
              <a:solidFill>
                <a:srgbClr val="0A225E"/>
              </a:solidFill>
            </a:endParaRPr>
          </a:p>
        </p:txBody>
      </p:sp>
      <p:sp>
        <p:nvSpPr>
          <p:cNvPr id="18" name="AutoShape 10" descr="https://unic.org.ua/markup/dist/s/images/useful/svg/icons/area.svg"/>
          <p:cNvSpPr>
            <a:spLocks noChangeAspect="1" noChangeArrowheads="1"/>
          </p:cNvSpPr>
          <p:nvPr/>
        </p:nvSpPr>
        <p:spPr bwMode="auto">
          <a:xfrm>
            <a:off x="127000" y="-34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1" descr="https://unic.org.ua/markup/dist/s/images/useful/svg/icons/platform.svg"/>
          <p:cNvSpPr>
            <a:spLocks noChangeAspect="1" noChangeArrowheads="1"/>
          </p:cNvSpPr>
          <p:nvPr/>
        </p:nvSpPr>
        <p:spPr bwMode="auto">
          <a:xfrm>
            <a:off x="127000" y="269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https://unic.org.ua/markup/dist/s/images/useful/svg/icons/command.svg"/>
          <p:cNvSpPr>
            <a:spLocks noChangeAspect="1" noChangeArrowheads="1"/>
          </p:cNvSpPr>
          <p:nvPr/>
        </p:nvSpPr>
        <p:spPr bwMode="auto">
          <a:xfrm>
            <a:off x="127000" y="574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48" y="913033"/>
            <a:ext cx="1682981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81354-6608-4D29-B696-54BF9F95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805" y="323191"/>
            <a:ext cx="7420947" cy="561792"/>
          </a:xfrm>
        </p:spPr>
        <p:txBody>
          <a:bodyPr/>
          <a:lstStyle/>
          <a:p>
            <a:pPr algn="ctr"/>
            <a:r>
              <a:rPr lang="uk-UA" dirty="0" smtClean="0"/>
              <a:t>Меморандум </a:t>
            </a:r>
            <a:r>
              <a:rPr lang="ru-RU" dirty="0" smtClean="0"/>
              <a:t>про партнерство 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1910FA-93B6-4D5C-BA59-B33EF685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4</a:t>
            </a:fld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35783" y="4719273"/>
            <a:ext cx="1993486" cy="273844"/>
          </a:xfrm>
          <a:prstGeom prst="rect">
            <a:avLst/>
          </a:prstGeom>
          <a:solidFill>
            <a:srgbClr val="0A2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62728" y="1332615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53" y="924003"/>
            <a:ext cx="1932940" cy="6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362728" y="1542590"/>
            <a:ext cx="8248420" cy="764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lvl="0" indent="-171450">
              <a:buFont typeface="Wingdings" panose="05000000000000000000" pitchFamily="2" charset="2"/>
              <a:buChar char="ü"/>
            </a:pPr>
            <a:endParaRPr lang="ru-RU" altLang="ru-RU" sz="900" dirty="0">
              <a:solidFill>
                <a:srgbClr val="00B050"/>
              </a:solidFill>
              <a:latin typeface="Roboto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rgbClr val="0A225E"/>
                </a:solidFill>
              </a:rPr>
              <a:t>17 </a:t>
            </a:r>
            <a:r>
              <a:rPr lang="uk-UA" sz="1200" b="1" dirty="0" smtClean="0">
                <a:solidFill>
                  <a:srgbClr val="0A225E"/>
                </a:solidFill>
              </a:rPr>
              <a:t>січня</a:t>
            </a:r>
            <a:r>
              <a:rPr lang="ru-RU" sz="1200" b="1" dirty="0" smtClean="0">
                <a:solidFill>
                  <a:srgbClr val="0A225E"/>
                </a:solidFill>
              </a:rPr>
              <a:t> </a:t>
            </a:r>
            <a:r>
              <a:rPr lang="ru-RU" sz="1200" b="1" dirty="0">
                <a:solidFill>
                  <a:srgbClr val="0A225E"/>
                </a:solidFill>
              </a:rPr>
              <a:t>2020 року АТ </a:t>
            </a:r>
            <a:r>
              <a:rPr lang="ru-RU" sz="1200" b="1" dirty="0" smtClean="0">
                <a:solidFill>
                  <a:srgbClr val="0A225E"/>
                </a:solidFill>
              </a:rPr>
              <a:t>«</a:t>
            </a:r>
            <a:r>
              <a:rPr lang="uk-UA" sz="1200" b="1" dirty="0" smtClean="0">
                <a:solidFill>
                  <a:srgbClr val="0A225E"/>
                </a:solidFill>
              </a:rPr>
              <a:t>Укрзалізниця</a:t>
            </a:r>
            <a:r>
              <a:rPr lang="ru-RU" sz="1200" b="1" dirty="0" smtClean="0">
                <a:solidFill>
                  <a:srgbClr val="0A225E"/>
                </a:solidFill>
              </a:rPr>
              <a:t>» </a:t>
            </a:r>
            <a:r>
              <a:rPr lang="ru-RU" sz="1200" b="1" dirty="0">
                <a:solidFill>
                  <a:srgbClr val="0A225E"/>
                </a:solidFill>
              </a:rPr>
              <a:t>та </a:t>
            </a:r>
            <a:r>
              <a:rPr lang="uk-UA" sz="1200" b="1" dirty="0" smtClean="0">
                <a:solidFill>
                  <a:srgbClr val="0A225E"/>
                </a:solidFill>
              </a:rPr>
              <a:t>Всеукраїнська</a:t>
            </a:r>
            <a:r>
              <a:rPr lang="ru-RU" sz="1200" b="1" dirty="0" smtClean="0">
                <a:solidFill>
                  <a:srgbClr val="0A225E"/>
                </a:solidFill>
              </a:rPr>
              <a:t> </a:t>
            </a:r>
            <a:r>
              <a:rPr lang="ru-RU" sz="1200" b="1" dirty="0">
                <a:solidFill>
                  <a:srgbClr val="0A225E"/>
                </a:solidFill>
              </a:rPr>
              <a:t>мережа </a:t>
            </a:r>
            <a:r>
              <a:rPr lang="uk-UA" sz="1200" b="1" dirty="0" smtClean="0">
                <a:solidFill>
                  <a:srgbClr val="0A225E"/>
                </a:solidFill>
              </a:rPr>
              <a:t>доброчесності і комплаєнсу уклали меморандум про партнерство, метою якого є визначення умов співпраці з метою підготовки</a:t>
            </a:r>
            <a:br>
              <a:rPr lang="uk-UA" sz="1200" b="1" dirty="0" smtClean="0">
                <a:solidFill>
                  <a:srgbClr val="0A225E"/>
                </a:solidFill>
              </a:rPr>
            </a:br>
            <a:r>
              <a:rPr lang="uk-UA" sz="1200" b="1" dirty="0" smtClean="0">
                <a:solidFill>
                  <a:srgbClr val="0A225E"/>
                </a:solidFill>
              </a:rPr>
              <a:t>АТ «Укрзалізниця</a:t>
            </a:r>
            <a:r>
              <a:rPr lang="ru-RU" sz="1200" b="1" dirty="0" smtClean="0">
                <a:solidFill>
                  <a:srgbClr val="0A225E"/>
                </a:solidFill>
              </a:rPr>
              <a:t>» до членства в </a:t>
            </a:r>
            <a:r>
              <a:rPr lang="en-US" sz="1200" b="1" dirty="0" smtClean="0">
                <a:solidFill>
                  <a:srgbClr val="0A225E"/>
                </a:solidFill>
              </a:rPr>
              <a:t>UNIC</a:t>
            </a:r>
            <a:r>
              <a:rPr lang="uk-UA" sz="1200" b="1" dirty="0" smtClean="0">
                <a:solidFill>
                  <a:srgbClr val="0A225E"/>
                </a:solidFill>
              </a:rPr>
              <a:t>.</a:t>
            </a:r>
            <a:r>
              <a:rPr lang="ru-RU" sz="1200" b="1" dirty="0" smtClean="0">
                <a:solidFill>
                  <a:srgbClr val="0A225E"/>
                </a:solidFill>
              </a:rPr>
              <a:t> </a:t>
            </a:r>
            <a:endParaRPr lang="en-US" sz="1200" b="1" dirty="0">
              <a:solidFill>
                <a:srgbClr val="0A225E"/>
              </a:solidFill>
            </a:endParaRPr>
          </a:p>
        </p:txBody>
      </p:sp>
      <p:sp>
        <p:nvSpPr>
          <p:cNvPr id="18" name="AutoShape 10" descr="https://unic.org.ua/markup/dist/s/images/useful/svg/icons/area.svg"/>
          <p:cNvSpPr>
            <a:spLocks noChangeAspect="1" noChangeArrowheads="1"/>
          </p:cNvSpPr>
          <p:nvPr/>
        </p:nvSpPr>
        <p:spPr bwMode="auto">
          <a:xfrm>
            <a:off x="127000" y="-34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1" descr="https://unic.org.ua/markup/dist/s/images/useful/svg/icons/platform.svg"/>
          <p:cNvSpPr>
            <a:spLocks noChangeAspect="1" noChangeArrowheads="1"/>
          </p:cNvSpPr>
          <p:nvPr/>
        </p:nvSpPr>
        <p:spPr bwMode="auto">
          <a:xfrm>
            <a:off x="127000" y="269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https://unic.org.ua/markup/dist/s/images/useful/svg/icons/command.svg"/>
          <p:cNvSpPr>
            <a:spLocks noChangeAspect="1" noChangeArrowheads="1"/>
          </p:cNvSpPr>
          <p:nvPr/>
        </p:nvSpPr>
        <p:spPr bwMode="auto">
          <a:xfrm>
            <a:off x="127000" y="574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48" y="913033"/>
            <a:ext cx="1682981" cy="60325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62728" y="3041332"/>
            <a:ext cx="8304338" cy="764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endParaRPr lang="ru-RU" altLang="ru-RU" sz="900" dirty="0">
              <a:solidFill>
                <a:srgbClr val="00B050"/>
              </a:solidFill>
              <a:latin typeface="Roboto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rgbClr val="0A225E"/>
                </a:solidFill>
              </a:rPr>
              <a:t>У </a:t>
            </a:r>
            <a:r>
              <a:rPr lang="uk-UA" sz="1200" b="1" dirty="0" smtClean="0">
                <a:solidFill>
                  <a:srgbClr val="0A225E"/>
                </a:solidFill>
              </a:rPr>
              <a:t>квітні 2021 року АТ </a:t>
            </a:r>
            <a:r>
              <a:rPr lang="ru-RU" sz="1200" b="1" dirty="0" smtClean="0">
                <a:solidFill>
                  <a:srgbClr val="0A225E"/>
                </a:solidFill>
              </a:rPr>
              <a:t>«</a:t>
            </a:r>
            <a:r>
              <a:rPr lang="ru-RU" sz="1200" b="1" dirty="0">
                <a:solidFill>
                  <a:srgbClr val="0A225E"/>
                </a:solidFill>
              </a:rPr>
              <a:t>Укрзал</a:t>
            </a:r>
            <a:r>
              <a:rPr lang="uk-UA" sz="1200" b="1" dirty="0" smtClean="0">
                <a:solidFill>
                  <a:srgbClr val="0A225E"/>
                </a:solidFill>
              </a:rPr>
              <a:t>ізниця</a:t>
            </a:r>
            <a:r>
              <a:rPr lang="ru-RU" sz="1200" b="1" dirty="0" smtClean="0">
                <a:solidFill>
                  <a:srgbClr val="0A225E"/>
                </a:solidFill>
              </a:rPr>
              <a:t>» </a:t>
            </a:r>
            <a:r>
              <a:rPr lang="ru-RU" sz="1200" b="1" dirty="0">
                <a:solidFill>
                  <a:srgbClr val="0A225E"/>
                </a:solidFill>
              </a:rPr>
              <a:t>та </a:t>
            </a:r>
            <a:r>
              <a:rPr lang="uk-UA" sz="1200" b="1" dirty="0" smtClean="0">
                <a:solidFill>
                  <a:srgbClr val="0A225E"/>
                </a:solidFill>
              </a:rPr>
              <a:t>Всеукраїнська мережа доброчесності і комплаєнсу уклали додаткову угоду до Меморандуму про партнерство про продовження його дії та внесення змін до Плану заходів, необхідних для підготовки АТ «Укрзалізниця» до членства в </a:t>
            </a:r>
            <a:r>
              <a:rPr lang="en-US" sz="1200" b="1" dirty="0" smtClean="0">
                <a:solidFill>
                  <a:srgbClr val="0A225E"/>
                </a:solidFill>
              </a:rPr>
              <a:t>UNIC</a:t>
            </a:r>
            <a:r>
              <a:rPr lang="ru-RU" sz="1200" b="1" dirty="0" smtClean="0">
                <a:solidFill>
                  <a:srgbClr val="0A225E"/>
                </a:solidFill>
              </a:rPr>
              <a:t>   </a:t>
            </a:r>
            <a:endParaRPr lang="en-US" sz="1200" b="1" dirty="0">
              <a:solidFill>
                <a:srgbClr val="0A225E"/>
              </a:solidFill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01397" y="2274223"/>
            <a:ext cx="8265669" cy="764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endParaRPr lang="ru-RU" altLang="ru-RU" sz="900" dirty="0">
              <a:solidFill>
                <a:srgbClr val="00B050"/>
              </a:solidFill>
              <a:latin typeface="Roboto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uk-UA" sz="1200" b="1" dirty="0" smtClean="0">
                <a:solidFill>
                  <a:srgbClr val="0A225E"/>
                </a:solidFill>
              </a:rPr>
              <a:t>Протягом 2020 року - першого кварталу </a:t>
            </a:r>
            <a:r>
              <a:rPr lang="ru-RU" sz="1200" b="1" dirty="0" smtClean="0">
                <a:solidFill>
                  <a:srgbClr val="0A225E"/>
                </a:solidFill>
              </a:rPr>
              <a:t>2021 </a:t>
            </a:r>
            <a:r>
              <a:rPr lang="ru-RU" sz="1200" b="1" dirty="0">
                <a:solidFill>
                  <a:srgbClr val="0A225E"/>
                </a:solidFill>
              </a:rPr>
              <a:t>року АТ </a:t>
            </a:r>
            <a:r>
              <a:rPr lang="ru-RU" sz="1200" b="1" dirty="0" smtClean="0">
                <a:solidFill>
                  <a:srgbClr val="0A225E"/>
                </a:solidFill>
              </a:rPr>
              <a:t>«Укрзал</a:t>
            </a:r>
            <a:r>
              <a:rPr lang="uk-UA" sz="1200" b="1" dirty="0" smtClean="0">
                <a:solidFill>
                  <a:srgbClr val="0A225E"/>
                </a:solidFill>
              </a:rPr>
              <a:t>і</a:t>
            </a:r>
            <a:r>
              <a:rPr lang="ru-RU" sz="1200" b="1" dirty="0" smtClean="0">
                <a:solidFill>
                  <a:srgbClr val="0A225E"/>
                </a:solidFill>
              </a:rPr>
              <a:t>зниця» </a:t>
            </a:r>
            <a:r>
              <a:rPr lang="uk-UA" sz="1200" b="1" dirty="0" smtClean="0">
                <a:solidFill>
                  <a:srgbClr val="0A225E"/>
                </a:solidFill>
              </a:rPr>
              <a:t>були досягнуті окремі результат</a:t>
            </a:r>
            <a:r>
              <a:rPr lang="ru-RU" sz="1200" b="1" dirty="0" smtClean="0">
                <a:solidFill>
                  <a:srgbClr val="0A225E"/>
                </a:solidFill>
              </a:rPr>
              <a:t>и у </a:t>
            </a:r>
            <a:r>
              <a:rPr lang="uk-UA" sz="1200" b="1" dirty="0" smtClean="0">
                <a:solidFill>
                  <a:srgbClr val="0A225E"/>
                </a:solidFill>
              </a:rPr>
              <a:t>наближенні</a:t>
            </a:r>
            <a:r>
              <a:rPr lang="ru-RU" sz="1200" b="1" dirty="0" smtClean="0">
                <a:solidFill>
                  <a:srgbClr val="0A225E"/>
                </a:solidFill>
              </a:rPr>
              <a:t> </a:t>
            </a:r>
            <a:r>
              <a:rPr lang="ru-RU" sz="1200" b="1" dirty="0">
                <a:solidFill>
                  <a:srgbClr val="0A225E"/>
                </a:solidFill>
              </a:rPr>
              <a:t>до членства в  </a:t>
            </a:r>
            <a:r>
              <a:rPr lang="en-US" sz="1200" b="1" dirty="0">
                <a:solidFill>
                  <a:srgbClr val="0A225E"/>
                </a:solidFill>
              </a:rPr>
              <a:t>UNIC</a:t>
            </a:r>
            <a:r>
              <a:rPr lang="uk-UA" sz="1200" b="1" dirty="0">
                <a:solidFill>
                  <a:srgbClr val="0A225E"/>
                </a:solidFill>
              </a:rPr>
              <a:t>, серед яких створення</a:t>
            </a:r>
            <a:r>
              <a:rPr lang="ru-RU" sz="1200" b="1" dirty="0">
                <a:solidFill>
                  <a:srgbClr val="0A225E"/>
                </a:solidFill>
              </a:rPr>
              <a:t> в УЗ </a:t>
            </a:r>
            <a:r>
              <a:rPr lang="uk-UA" sz="1200" b="1" dirty="0">
                <a:solidFill>
                  <a:srgbClr val="0A225E"/>
                </a:solidFill>
              </a:rPr>
              <a:t>повноцінного єдиного </a:t>
            </a:r>
            <a:r>
              <a:rPr lang="uk-UA" sz="1200" b="1" dirty="0" smtClean="0">
                <a:solidFill>
                  <a:srgbClr val="0A225E"/>
                </a:solidFill>
              </a:rPr>
              <a:t>спеціалізованого </a:t>
            </a:r>
            <a:r>
              <a:rPr lang="uk-UA" sz="1200" b="1" dirty="0">
                <a:solidFill>
                  <a:srgbClr val="0A225E"/>
                </a:solidFill>
              </a:rPr>
              <a:t>підрозділу з комплаєнсу та запобігання корупції -  Комплаєнс та </a:t>
            </a:r>
            <a:r>
              <a:rPr lang="uk-UA" sz="1200" b="1" dirty="0" smtClean="0">
                <a:solidFill>
                  <a:srgbClr val="0A225E"/>
                </a:solidFill>
              </a:rPr>
              <a:t>антикорупційного </a:t>
            </a:r>
            <a:r>
              <a:rPr lang="uk-UA" sz="1200" b="1" dirty="0">
                <a:solidFill>
                  <a:srgbClr val="0A225E"/>
                </a:solidFill>
              </a:rPr>
              <a:t>офісу</a:t>
            </a:r>
            <a:endParaRPr lang="en-US" sz="1200" b="1" dirty="0">
              <a:solidFill>
                <a:srgbClr val="0A225E"/>
              </a:solidFill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03853" y="3822383"/>
            <a:ext cx="8304338" cy="441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7141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1200" b="1" dirty="0" smtClean="0">
                <a:solidFill>
                  <a:srgbClr val="0A225E"/>
                </a:solidFill>
              </a:rPr>
              <a:t>АТ «</a:t>
            </a:r>
            <a:r>
              <a:rPr lang="uk-UA" sz="1200" b="1" dirty="0" smtClean="0">
                <a:solidFill>
                  <a:srgbClr val="0A225E"/>
                </a:solidFill>
              </a:rPr>
              <a:t>Укрзалізниця</a:t>
            </a:r>
            <a:r>
              <a:rPr lang="ru-RU" sz="1200" b="1" dirty="0" smtClean="0">
                <a:solidFill>
                  <a:srgbClr val="0A225E"/>
                </a:solidFill>
              </a:rPr>
              <a:t>»  </a:t>
            </a:r>
            <a:r>
              <a:rPr lang="uk-UA" sz="1200" b="1" dirty="0" smtClean="0">
                <a:solidFill>
                  <a:srgbClr val="0A225E"/>
                </a:solidFill>
              </a:rPr>
              <a:t>продовжує виконувати визначені сторонами заходи та впевнено наближається </a:t>
            </a:r>
            <a:r>
              <a:rPr lang="ru-RU" sz="1200" b="1" dirty="0" smtClean="0">
                <a:solidFill>
                  <a:srgbClr val="0A225E"/>
                </a:solidFill>
              </a:rPr>
              <a:t>до </a:t>
            </a:r>
            <a:r>
              <a:rPr lang="ru-RU" sz="1200" b="1" dirty="0">
                <a:solidFill>
                  <a:srgbClr val="0A225E"/>
                </a:solidFill>
              </a:rPr>
              <a:t>членства в </a:t>
            </a:r>
            <a:r>
              <a:rPr lang="en-US" sz="1200" b="1" dirty="0">
                <a:solidFill>
                  <a:srgbClr val="0A225E"/>
                </a:solidFill>
              </a:rPr>
              <a:t>UNIC</a:t>
            </a:r>
            <a:r>
              <a:rPr lang="ru-RU" sz="1200" b="1" dirty="0">
                <a:solidFill>
                  <a:srgbClr val="0A225E"/>
                </a:solidFill>
              </a:rPr>
              <a:t>   </a:t>
            </a:r>
            <a:endParaRPr lang="en-US" sz="1200" b="1" dirty="0">
              <a:solidFill>
                <a:srgbClr val="0A22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81354-6608-4D29-B696-54BF9F95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644"/>
            <a:ext cx="9143999" cy="561792"/>
          </a:xfrm>
        </p:spPr>
        <p:txBody>
          <a:bodyPr/>
          <a:lstStyle/>
          <a:p>
            <a:r>
              <a:rPr lang="en-US" sz="4000" b="0" dirty="0" smtClean="0"/>
              <a:t>             </a:t>
            </a:r>
            <a:r>
              <a:rPr lang="ru-RU" sz="4000" b="0" dirty="0" smtClean="0"/>
              <a:t>Партнери мережі</a:t>
            </a:r>
            <a:r>
              <a:rPr lang="ru-RU" sz="4000" b="0" dirty="0"/>
              <a:t/>
            </a:r>
            <a:br>
              <a:rPr lang="ru-RU" sz="4000" b="0" dirty="0"/>
            </a:br>
            <a:endParaRPr lang="uk-UA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D1910FA-93B6-4D5C-BA59-B33EF685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3360-8252-40FE-88BA-86981B3C650F}" type="slidenum">
              <a:rPr lang="uk-UA" smtClean="0"/>
              <a:pPr/>
              <a:t>5</a:t>
            </a:fld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35783" y="4719273"/>
            <a:ext cx="1993486" cy="273844"/>
          </a:xfrm>
          <a:prstGeom prst="rect">
            <a:avLst/>
          </a:prstGeom>
          <a:solidFill>
            <a:srgbClr val="0A2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9875" y="949610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166" y="65644"/>
            <a:ext cx="1932940" cy="639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859" y="1071321"/>
            <a:ext cx="6728621" cy="330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0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УЗ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2450</TotalTime>
  <Words>398</Words>
  <Application>Microsoft Office PowerPoint</Application>
  <PresentationFormat>Экран (16:9)</PresentationFormat>
  <Paragraphs>48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Wingdings</vt:lpstr>
      <vt:lpstr>Тема Office</vt:lpstr>
      <vt:lpstr>ПАРТНЕРСТВО  між АТ «Укрзалізниця» і Всеукраїнською Мережею Доброчесності і Комплаєнсу</vt:lpstr>
      <vt:lpstr>Про Всеукраїнську Мережу Доброчесності і Комплаєнсу</vt:lpstr>
      <vt:lpstr>Переваги партнерства </vt:lpstr>
      <vt:lpstr>Меморандум про партнерство </vt:lpstr>
      <vt:lpstr>             Партнери мережі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PC_DESIGN</dc:creator>
  <cp:lastModifiedBy>Пілецька Наталія Олександрівна</cp:lastModifiedBy>
  <cp:revision>307</cp:revision>
  <dcterms:created xsi:type="dcterms:W3CDTF">2019-03-06T13:04:02Z</dcterms:created>
  <dcterms:modified xsi:type="dcterms:W3CDTF">2021-11-05T08:21:00Z</dcterms:modified>
</cp:coreProperties>
</file>