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notesSlides/notesSlide2.xml" ContentType="application/vnd.openxmlformats-officedocument.presentationml.notesSlide+xml"/>
  <Override PartName="/ppt/charts/chart6.xml" ContentType="application/vnd.openxmlformats-officedocument.drawingml.chart+xml"/>
  <Override PartName="/ppt/theme/themeOverride1.xml" ContentType="application/vnd.openxmlformats-officedocument.themeOverride+xml"/>
  <Override PartName="/ppt/charts/chart7.xml" ContentType="application/vnd.openxmlformats-officedocument.drawingml.chart+xml"/>
  <Override PartName="/ppt/notesSlides/notesSlide3.xml" ContentType="application/vnd.openxmlformats-officedocument.presentationml.notesSlide+xml"/>
  <Override PartName="/ppt/charts/chart8.xml" ContentType="application/vnd.openxmlformats-officedocument.drawingml.chart+xml"/>
  <Override PartName="/ppt/drawings/drawing2.xml" ContentType="application/vnd.openxmlformats-officedocument.drawingml.chartshapes+xml"/>
  <Override PartName="/ppt/charts/chart9.xml" ContentType="application/vnd.openxmlformats-officedocument.drawingml.chart+xml"/>
  <Override PartName="/ppt/theme/themeOverride2.xml" ContentType="application/vnd.openxmlformats-officedocument.themeOverride+xml"/>
  <Override PartName="/ppt/drawings/drawing3.xml" ContentType="application/vnd.openxmlformats-officedocument.drawingml.chartshapes+xml"/>
  <Override PartName="/ppt/charts/chart10.xml" ContentType="application/vnd.openxmlformats-officedocument.drawingml.chart+xml"/>
  <Override PartName="/ppt/theme/themeOverride3.xml" ContentType="application/vnd.openxmlformats-officedocument.themeOverride+xml"/>
  <Override PartName="/ppt/charts/chart11.xml" ContentType="application/vnd.openxmlformats-officedocument.drawingml.chart+xml"/>
  <Override PartName="/ppt/theme/themeOverride4.xml" ContentType="application/vnd.openxmlformats-officedocument.themeOverride+xml"/>
  <Override PartName="/ppt/charts/chart12.xml" ContentType="application/vnd.openxmlformats-officedocument.drawingml.chart+xml"/>
  <Override PartName="/ppt/theme/themeOverride5.xml" ContentType="application/vnd.openxmlformats-officedocument.themeOverride+xml"/>
  <Override PartName="/ppt/charts/chart13.xml" ContentType="application/vnd.openxmlformats-officedocument.drawingml.chart+xml"/>
  <Override PartName="/ppt/theme/themeOverride6.xml" ContentType="application/vnd.openxmlformats-officedocument.themeOverride+xml"/>
  <Override PartName="/ppt/charts/chart14.xml" ContentType="application/vnd.openxmlformats-officedocument.drawingml.chart+xml"/>
  <Override PartName="/ppt/theme/themeOverride7.xml" ContentType="application/vnd.openxmlformats-officedocument.themeOverride+xml"/>
  <Override PartName="/ppt/charts/chart15.xml" ContentType="application/vnd.openxmlformats-officedocument.drawingml.chart+xml"/>
  <Override PartName="/ppt/charts/chart16.xml" ContentType="application/vnd.openxmlformats-officedocument.drawingml.chart+xml"/>
  <Override PartName="/ppt/charts/chart17.xml" ContentType="application/vnd.openxmlformats-officedocument.drawingml.chart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colors1.xml" ContentType="application/vnd.ms-office.chartcolorstyle+xml"/>
  <Override PartName="/ppt/charts/style1.xml" ContentType="application/vnd.ms-office.chartstyle+xml"/>
  <Override PartName="/ppt/charts/style2.xml" ContentType="application/vnd.ms-office.chartstyle+xml"/>
  <Override PartName="/ppt/charts/colors2.xml" ContentType="application/vnd.ms-office.chartcolorstyle+xml"/>
  <Override PartName="/ppt/charts/style3.xml" ContentType="application/vnd.ms-office.chartstyle+xml"/>
  <Override PartName="/ppt/charts/colors3.xml" ContentType="application/vnd.ms-office.chartcolorstyle+xml"/>
  <Override PartName="/ppt/charts/style4.xml" ContentType="application/vnd.ms-office.chartstyle+xml"/>
  <Override PartName="/ppt/charts/colors4.xml" ContentType="application/vnd.ms-office.chartcolorstyle+xml"/>
  <Override PartName="/ppt/charts/style5.xml" ContentType="application/vnd.ms-office.chartstyle+xml"/>
  <Override PartName="/ppt/charts/colors5.xml" ContentType="application/vnd.ms-office.chartcolorstyle+xml"/>
  <Override PartName="/ppt/charts/colors6.xml" ContentType="application/vnd.ms-office.chartcolorstyle+xml"/>
  <Override PartName="/ppt/charts/style6.xml" ContentType="application/vnd.ms-office.chartstyle+xml"/>
  <Override PartName="/ppt/charts/style7.xml" ContentType="application/vnd.ms-office.chartstyle+xml"/>
  <Override PartName="/ppt/charts/colors7.xml" ContentType="application/vnd.ms-office.chartcolorstyle+xml"/>
  <Override PartName="/ppt/charts/colors8.xml" ContentType="application/vnd.ms-office.chartcolorstyle+xml"/>
  <Override PartName="/ppt/charts/style8.xml" ContentType="application/vnd.ms-office.chartstyle+xml"/>
  <Override PartName="/ppt/charts/colors10.xml" ContentType="application/vnd.ms-office.chartcolorstyle+xml"/>
  <Override PartName="/ppt/charts/style10.xml" ContentType="application/vnd.ms-office.chartstyle+xml"/>
  <Override PartName="/ppt/charts/colors11.xml" ContentType="application/vnd.ms-office.chartcolorstyle+xml"/>
  <Override PartName="/ppt/charts/style11.xml" ContentType="application/vnd.ms-office.chartstyle+xml"/>
  <Override PartName="/ppt/charts/colors12.xml" ContentType="application/vnd.ms-office.chartcolorstyle+xml"/>
  <Override PartName="/ppt/charts/style12.xml" ContentType="application/vnd.ms-office.chartstyle+xml"/>
  <Override PartName="/ppt/charts/colors13.xml" ContentType="application/vnd.ms-office.chartcolorstyle+xml"/>
  <Override PartName="/ppt/charts/style13.xml" ContentType="application/vnd.ms-office.chartstyle+xml"/>
  <Override PartName="/ppt/charts/colors14.xml" ContentType="application/vnd.ms-office.chartcolorstyle+xml"/>
  <Override PartName="/ppt/charts/style14.xml" ContentType="application/vnd.ms-office.chartstyle+xml"/>
  <Override PartName="/ppt/charts/style15.xml" ContentType="application/vnd.ms-office.chartstyle+xml"/>
  <Override PartName="/ppt/charts/colors15.xml" ContentType="application/vnd.ms-office.chartcolorstyle+xml"/>
  <Override PartName="/ppt/charts/style16.xml" ContentType="application/vnd.ms-office.chartstyle+xml"/>
  <Override PartName="/ppt/charts/colors16.xml" ContentType="application/vnd.ms-office.chartcolorstyle+xml"/>
  <Override PartName="/ppt/charts/style17.xml" ContentType="application/vnd.ms-office.chartstyle+xml"/>
  <Override PartName="/ppt/charts/colors17.xml" ContentType="application/vnd.ms-office.chartcolor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41" r:id="rId1"/>
  </p:sldMasterIdLst>
  <p:notesMasterIdLst>
    <p:notesMasterId r:id="rId15"/>
  </p:notesMasterIdLst>
  <p:handoutMasterIdLst>
    <p:handoutMasterId r:id="rId16"/>
  </p:handoutMasterIdLst>
  <p:sldIdLst>
    <p:sldId id="256" r:id="rId2"/>
    <p:sldId id="448" r:id="rId3"/>
    <p:sldId id="446" r:id="rId4"/>
    <p:sldId id="449" r:id="rId5"/>
    <p:sldId id="435" r:id="rId6"/>
    <p:sldId id="443" r:id="rId7"/>
    <p:sldId id="433" r:id="rId8"/>
    <p:sldId id="440" r:id="rId9"/>
    <p:sldId id="439" r:id="rId10"/>
    <p:sldId id="447" r:id="rId11"/>
    <p:sldId id="434" r:id="rId12"/>
    <p:sldId id="430" r:id="rId13"/>
    <p:sldId id="428" r:id="rId14"/>
  </p:sldIdLst>
  <p:sldSz cx="9144000" cy="6858000" type="screen4x3"/>
  <p:notesSz cx="6794500" cy="9931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9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32345" algn="l" rtl="0" fontAlgn="base">
      <a:spcBef>
        <a:spcPct val="0"/>
      </a:spcBef>
      <a:spcAft>
        <a:spcPct val="0"/>
      </a:spcAft>
      <a:defRPr sz="19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864691" algn="l" rtl="0" fontAlgn="base">
      <a:spcBef>
        <a:spcPct val="0"/>
      </a:spcBef>
      <a:spcAft>
        <a:spcPct val="0"/>
      </a:spcAft>
      <a:defRPr sz="19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297034" algn="l" rtl="0" fontAlgn="base">
      <a:spcBef>
        <a:spcPct val="0"/>
      </a:spcBef>
      <a:spcAft>
        <a:spcPct val="0"/>
      </a:spcAft>
      <a:defRPr sz="19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729383" algn="l" rtl="0" fontAlgn="base">
      <a:spcBef>
        <a:spcPct val="0"/>
      </a:spcBef>
      <a:spcAft>
        <a:spcPct val="0"/>
      </a:spcAft>
      <a:defRPr sz="19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161721" algn="l" defTabSz="864691" rtl="0" eaLnBrk="1" latinLnBrk="0" hangingPunct="1">
      <a:defRPr sz="19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594073" algn="l" defTabSz="864691" rtl="0" eaLnBrk="1" latinLnBrk="0" hangingPunct="1">
      <a:defRPr sz="19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026414" algn="l" defTabSz="864691" rtl="0" eaLnBrk="1" latinLnBrk="0" hangingPunct="1">
      <a:defRPr sz="19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458762" algn="l" defTabSz="864691" rtl="0" eaLnBrk="1" latinLnBrk="0" hangingPunct="1">
      <a:defRPr sz="19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280">
          <p15:clr>
            <a:srgbClr val="A4A3A4"/>
          </p15:clr>
        </p15:guide>
        <p15:guide id="2" pos="330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F82AF"/>
    <a:srgbClr val="336699"/>
    <a:srgbClr val="C1E0F5"/>
    <a:srgbClr val="152A3F"/>
    <a:srgbClr val="C0F3FA"/>
    <a:srgbClr val="05284F"/>
    <a:srgbClr val="173D45"/>
    <a:srgbClr val="07233B"/>
    <a:srgbClr val="0B183B"/>
    <a:srgbClr val="10274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16DA210-FB5B-4158-B5E0-FEB733F419BA}" styleName="Светлый стиль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06799F8-075E-4A3A-A7F6-7FBC6576F1A4}" styleName="Стиль из темы 2 - акцент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B4B98B0-60AC-42C2-AFA5-B58CD77FA1E5}" styleName="Светлый стиль 1 — акцент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868" autoAdjust="0"/>
    <p:restoredTop sz="95482" autoAdjust="0"/>
  </p:normalViewPr>
  <p:slideViewPr>
    <p:cSldViewPr>
      <p:cViewPr>
        <p:scale>
          <a:sx n="94" d="100"/>
          <a:sy n="94" d="100"/>
        </p:scale>
        <p:origin x="-420" y="-34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ColorStyle" Target="colors1.xml"/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Microsoft_Excel_Worksheet1.xlsx"/><Relationship Id="rId4" Type="http://schemas.microsoft.com/office/2011/relationships/chartStyle" Target="style1.xml"/></Relationships>
</file>

<file path=ppt/charts/_rels/chart10.xml.rels><?xml version="1.0" encoding="UTF-8" standalone="yes"?>
<Relationships xmlns="http://schemas.openxmlformats.org/package/2006/relationships"><Relationship Id="rId3" Type="http://schemas.microsoft.com/office/2011/relationships/chartColorStyle" Target="colors10.xml"/><Relationship Id="rId2" Type="http://schemas.openxmlformats.org/officeDocument/2006/relationships/oleObject" Target="../embeddings/oleObject3.bin"/><Relationship Id="rId1" Type="http://schemas.openxmlformats.org/officeDocument/2006/relationships/themeOverride" Target="../theme/themeOverride3.xml"/><Relationship Id="rId4" Type="http://schemas.microsoft.com/office/2011/relationships/chartStyle" Target="style10.xml"/></Relationships>
</file>

<file path=ppt/charts/_rels/chart11.xml.rels><?xml version="1.0" encoding="UTF-8" standalone="yes"?>
<Relationships xmlns="http://schemas.openxmlformats.org/package/2006/relationships"><Relationship Id="rId3" Type="http://schemas.microsoft.com/office/2011/relationships/chartColorStyle" Target="colors11.xml"/><Relationship Id="rId2" Type="http://schemas.openxmlformats.org/officeDocument/2006/relationships/oleObject" Target="../embeddings/oleObject4.bin"/><Relationship Id="rId1" Type="http://schemas.openxmlformats.org/officeDocument/2006/relationships/themeOverride" Target="../theme/themeOverride4.xml"/><Relationship Id="rId4" Type="http://schemas.microsoft.com/office/2011/relationships/chartStyle" Target="style11.xml"/></Relationships>
</file>

<file path=ppt/charts/_rels/chart12.xml.rels><?xml version="1.0" encoding="UTF-8" standalone="yes"?>
<Relationships xmlns="http://schemas.openxmlformats.org/package/2006/relationships"><Relationship Id="rId3" Type="http://schemas.microsoft.com/office/2011/relationships/chartColorStyle" Target="colors12.xml"/><Relationship Id="rId2" Type="http://schemas.openxmlformats.org/officeDocument/2006/relationships/oleObject" Target="../embeddings/oleObject5.bin"/><Relationship Id="rId1" Type="http://schemas.openxmlformats.org/officeDocument/2006/relationships/themeOverride" Target="../theme/themeOverride5.xml"/><Relationship Id="rId4" Type="http://schemas.microsoft.com/office/2011/relationships/chartStyle" Target="style12.xml"/></Relationships>
</file>

<file path=ppt/charts/_rels/chart13.xml.rels><?xml version="1.0" encoding="UTF-8" standalone="yes"?>
<Relationships xmlns="http://schemas.openxmlformats.org/package/2006/relationships"><Relationship Id="rId3" Type="http://schemas.microsoft.com/office/2011/relationships/chartColorStyle" Target="colors13.xml"/><Relationship Id="rId2" Type="http://schemas.openxmlformats.org/officeDocument/2006/relationships/oleObject" Target="../embeddings/oleObject6.bin"/><Relationship Id="rId1" Type="http://schemas.openxmlformats.org/officeDocument/2006/relationships/themeOverride" Target="../theme/themeOverride6.xml"/><Relationship Id="rId4" Type="http://schemas.microsoft.com/office/2011/relationships/chartStyle" Target="style13.xml"/></Relationships>
</file>

<file path=ppt/charts/_rels/chart14.xml.rels><?xml version="1.0" encoding="UTF-8" standalone="yes"?>
<Relationships xmlns="http://schemas.openxmlformats.org/package/2006/relationships"><Relationship Id="rId3" Type="http://schemas.microsoft.com/office/2011/relationships/chartColorStyle" Target="colors14.xml"/><Relationship Id="rId2" Type="http://schemas.openxmlformats.org/officeDocument/2006/relationships/oleObject" Target="../embeddings/oleObject7.bin"/><Relationship Id="rId1" Type="http://schemas.openxmlformats.org/officeDocument/2006/relationships/themeOverride" Target="../theme/themeOverride7.xml"/><Relationship Id="rId4" Type="http://schemas.microsoft.com/office/2011/relationships/chartStyle" Target="style14.xml"/></Relationships>
</file>

<file path=ppt/charts/_rels/chart15.xml.rels><?xml version="1.0" encoding="UTF-8" standalone="yes"?>
<Relationships xmlns="http://schemas.openxmlformats.org/package/2006/relationships"><Relationship Id="rId3" Type="http://schemas.microsoft.com/office/2011/relationships/chartStyle" Target="style15.xml"/><Relationship Id="rId2" Type="http://schemas.microsoft.com/office/2011/relationships/chartColorStyle" Target="colors15.xml"/><Relationship Id="rId1" Type="http://schemas.openxmlformats.org/officeDocument/2006/relationships/oleObject" Target="../embeddings/oleObject8.bin"/></Relationships>
</file>

<file path=ppt/charts/_rels/chart16.xml.rels><?xml version="1.0" encoding="UTF-8" standalone="yes"?>
<Relationships xmlns="http://schemas.openxmlformats.org/package/2006/relationships"><Relationship Id="rId3" Type="http://schemas.microsoft.com/office/2011/relationships/chartStyle" Target="style16.xml"/><Relationship Id="rId2" Type="http://schemas.microsoft.com/office/2011/relationships/chartColorStyle" Target="colors16.xml"/><Relationship Id="rId1" Type="http://schemas.openxmlformats.org/officeDocument/2006/relationships/oleObject" Target="file:///D:\Users\User\Desktop\&#1044;&#1083;&#1103;%20&#1080;&#1085;&#1076;&#1077;&#1082;&#1089;&#1072;&#1094;&#1080;&#1080;.xlsx" TargetMode="External"/></Relationships>
</file>

<file path=ppt/charts/_rels/chart17.xml.rels><?xml version="1.0" encoding="UTF-8" standalone="yes"?>
<Relationships xmlns="http://schemas.openxmlformats.org/package/2006/relationships"><Relationship Id="rId3" Type="http://schemas.microsoft.com/office/2011/relationships/chartStyle" Target="style17.xml"/><Relationship Id="rId2" Type="http://schemas.microsoft.com/office/2011/relationships/chartColorStyle" Target="colors17.xml"/><Relationship Id="rId1" Type="http://schemas.openxmlformats.org/officeDocument/2006/relationships/oleObject" Target="file:///C:\Users\O.Karnachev\AppData\Local\Temp\notes758E9C\&#1074;&#1080;&#1090;&#1088;&#1072;&#1090;&#1080;_&#1090;&#1072;&#1073;&#1083;.xlsx" TargetMode="External"/></Relationships>
</file>

<file path=ppt/charts/_rels/chart2.xml.rels><?xml version="1.0" encoding="UTF-8" standalone="yes"?>
<Relationships xmlns="http://schemas.openxmlformats.org/package/2006/relationships"><Relationship Id="rId3" Type="http://schemas.microsoft.com/office/2011/relationships/chartStyle" Target="style2.xml"/><Relationship Id="rId2" Type="http://schemas.microsoft.com/office/2011/relationships/chartColorStyle" Target="colors2.xml"/><Relationship Id="rId1" Type="http://schemas.openxmlformats.org/officeDocument/2006/relationships/oleObject" Target="file:///C:\Users\O.Karnachev\AppData\Local\Temp\notes758E9C\11.xlsx" TargetMode="External"/></Relationships>
</file>

<file path=ppt/charts/_rels/chart3.xml.rels><?xml version="1.0" encoding="UTF-8" standalone="yes"?>
<Relationships xmlns="http://schemas.openxmlformats.org/package/2006/relationships"><Relationship Id="rId3" Type="http://schemas.microsoft.com/office/2011/relationships/chartStyle" Target="style3.xml"/><Relationship Id="rId2" Type="http://schemas.microsoft.com/office/2011/relationships/chartColorStyle" Target="colors3.xml"/><Relationship Id="rId1" Type="http://schemas.openxmlformats.org/officeDocument/2006/relationships/oleObject" Target="file:///C:\Users\O.Karnachev\AppData\Local\Temp\notes758E9C\11.xlsx" TargetMode="External"/></Relationships>
</file>

<file path=ppt/charts/_rels/chart4.xml.rels><?xml version="1.0" encoding="UTF-8" standalone="yes"?>
<Relationships xmlns="http://schemas.openxmlformats.org/package/2006/relationships"><Relationship Id="rId3" Type="http://schemas.microsoft.com/office/2011/relationships/chartStyle" Target="style4.xml"/><Relationship Id="rId2" Type="http://schemas.microsoft.com/office/2011/relationships/chartColorStyle" Target="colors4.xml"/><Relationship Id="rId1" Type="http://schemas.openxmlformats.org/officeDocument/2006/relationships/oleObject" Target="file:///C:\Users\O.Karnachev\AppData\Local\Temp\notes758E9C\11.xlsx" TargetMode="External"/></Relationships>
</file>

<file path=ppt/charts/_rels/chart5.xml.rels><?xml version="1.0" encoding="UTF-8" standalone="yes"?>
<Relationships xmlns="http://schemas.openxmlformats.org/package/2006/relationships"><Relationship Id="rId3" Type="http://schemas.microsoft.com/office/2011/relationships/chartStyle" Target="style5.xml"/><Relationship Id="rId2" Type="http://schemas.microsoft.com/office/2011/relationships/chartColorStyle" Target="colors5.xml"/><Relationship Id="rId1" Type="http://schemas.openxmlformats.org/officeDocument/2006/relationships/oleObject" Target="file:///C:\Users\O.Karnachev\AppData\Local\Temp\notes758E9C\11.xlsx" TargetMode="External"/></Relationships>
</file>

<file path=ppt/charts/_rels/chart6.xml.rels><?xml version="1.0" encoding="UTF-8" standalone="yes"?>
<Relationships xmlns="http://schemas.openxmlformats.org/package/2006/relationships"><Relationship Id="rId3" Type="http://schemas.microsoft.com/office/2011/relationships/chartColorStyle" Target="colors6.xml"/><Relationship Id="rId2" Type="http://schemas.openxmlformats.org/officeDocument/2006/relationships/oleObject" Target="../embeddings/oleObject1.bin"/><Relationship Id="rId1" Type="http://schemas.openxmlformats.org/officeDocument/2006/relationships/themeOverride" Target="../theme/themeOverride1.xml"/><Relationship Id="rId4" Type="http://schemas.microsoft.com/office/2011/relationships/chartStyle" Target="style6.xml"/></Relationships>
</file>

<file path=ppt/charts/_rels/chart7.xml.rels><?xml version="1.0" encoding="UTF-8" standalone="yes"?>
<Relationships xmlns="http://schemas.openxmlformats.org/package/2006/relationships"><Relationship Id="rId3" Type="http://schemas.microsoft.com/office/2011/relationships/chartStyle" Target="style7.xml"/><Relationship Id="rId2" Type="http://schemas.microsoft.com/office/2011/relationships/chartColorStyle" Target="colors7.xml"/><Relationship Id="rId1" Type="http://schemas.openxmlformats.org/officeDocument/2006/relationships/oleObject" Target="../embeddings/oleObject2.bin"/></Relationships>
</file>

<file path=ppt/charts/_rels/chart8.xml.rels><?xml version="1.0" encoding="UTF-8" standalone="yes"?>
<Relationships xmlns="http://schemas.openxmlformats.org/package/2006/relationships"><Relationship Id="rId3" Type="http://schemas.microsoft.com/office/2011/relationships/chartColorStyle" Target="colors8.xml"/><Relationship Id="rId2" Type="http://schemas.openxmlformats.org/officeDocument/2006/relationships/chartUserShapes" Target="../drawings/drawing2.xml"/><Relationship Id="rId1" Type="http://schemas.openxmlformats.org/officeDocument/2006/relationships/oleObject" Target="file:///C:\Users\user1\AppData\Local\Temp\notesEA312D\&#1043;&#1088;&#1072;&#1092;&#1080;&#1082;%20&#1090;&#1072;&#1088;&#1080;&#1092;%20&#1080;%20&#1080;&#1085;&#1076;&#1077;&#1082;&#1089;%202008-%202017%202016&#1085;&#1086;&#1103;&#1073;.xlsx" TargetMode="External"/><Relationship Id="rId4" Type="http://schemas.microsoft.com/office/2011/relationships/chartStyle" Target="style8.xml"/></Relationships>
</file>

<file path=ppt/charts/_rels/chart9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3.xml"/><Relationship Id="rId2" Type="http://schemas.openxmlformats.org/officeDocument/2006/relationships/package" Target="../embeddings/Microsoft_Excel_Worksheet2.xlsx"/><Relationship Id="rId1" Type="http://schemas.openxmlformats.org/officeDocument/2006/relationships/themeOverride" Target="../theme/themeOverrid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4.6263699570123787E-2"/>
          <c:y val="8.8231546829061563E-2"/>
          <c:w val="0.94810009267840789"/>
          <c:h val="0.71089564122504911"/>
        </c:manualLayout>
      </c:layout>
      <c:lineChart>
        <c:grouping val="standard"/>
        <c:varyColors val="0"/>
        <c:ser>
          <c:idx val="0"/>
          <c:order val="0"/>
          <c:tx>
            <c:strRef>
              <c:f>'дані в разах'!$A$15</c:f>
              <c:strCache>
                <c:ptCount val="1"/>
                <c:pt idx="0">
                  <c:v>Індекс цін виробників промислової продукції (до грудня 2008 року) за даними Держстату</c:v>
                </c:pt>
              </c:strCache>
            </c:strRef>
          </c:tx>
          <c:spPr>
            <a:ln w="22225" cap="rnd" cmpd="sng" algn="ctr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dLbls>
            <c:dLbl>
              <c:idx val="0"/>
              <c:delete val="1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-4.8511039919824757E-2"/>
                  <c:y val="-3.6115627438462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-5.6185747691889665E-2"/>
                  <c:y val="-2.6467005139627211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-5.5314299544576208E-2"/>
                  <c:y val="-6.3320543676892785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-3.8779758646943885E-2"/>
                  <c:y val="-3.3464566929133827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5"/>
              <c:layout>
                <c:manualLayout>
                  <c:x val="-6.1157396710920603E-2"/>
                  <c:y val="-3.9664964479561242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6"/>
              <c:layout>
                <c:manualLayout>
                  <c:x val="-6.6838512620906454E-2"/>
                  <c:y val="-2.3600622919780326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7"/>
              <c:layout>
                <c:manualLayout>
                  <c:x val="-4.4540355739401419E-2"/>
                  <c:y val="-2.7164626694399337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8"/>
              <c:layout>
                <c:manualLayout>
                  <c:x val="-4.2072701198955065E-2"/>
                  <c:y val="-2.531073626483289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9"/>
              <c:layout>
                <c:manualLayout>
                  <c:x val="-4.2072701198955065E-2"/>
                  <c:y val="-3.435028493084460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0"/>
              <c:layout>
                <c:manualLayout>
                  <c:x val="-2.0082292943812873E-2"/>
                  <c:y val="-2.733551511081356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dk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'дані в разах'!$F$14:$P$14</c:f>
              <c:strCache>
                <c:ptCount val="11"/>
                <c:pt idx="0">
                  <c:v>2008 рік</c:v>
                </c:pt>
                <c:pt idx="1">
                  <c:v>2009 рік</c:v>
                </c:pt>
                <c:pt idx="2">
                  <c:v>2010 рік </c:v>
                </c:pt>
                <c:pt idx="3">
                  <c:v>2011 рік </c:v>
                </c:pt>
                <c:pt idx="4">
                  <c:v>2012 рік</c:v>
                </c:pt>
                <c:pt idx="5">
                  <c:v>2013 рік </c:v>
                </c:pt>
                <c:pt idx="6">
                  <c:v>2014 рік</c:v>
                </c:pt>
                <c:pt idx="7">
                  <c:v>2015 рік</c:v>
                </c:pt>
                <c:pt idx="8">
                  <c:v>прогноз 2016 рік  
(КМУ)</c:v>
                </c:pt>
                <c:pt idx="9">
                  <c:v>жовтень 2016 року</c:v>
                </c:pt>
                <c:pt idx="10">
                  <c:v>прогноз 2017 рік  
(КМУ)</c:v>
                </c:pt>
              </c:strCache>
            </c:strRef>
          </c:cat>
          <c:val>
            <c:numRef>
              <c:f>'дані в разах'!$F$15:$P$15</c:f>
              <c:numCache>
                <c:formatCode>0.0</c:formatCode>
                <c:ptCount val="11"/>
                <c:pt idx="0">
                  <c:v>100</c:v>
                </c:pt>
                <c:pt idx="1">
                  <c:v>114.3</c:v>
                </c:pt>
                <c:pt idx="2">
                  <c:v>135.69999999999999</c:v>
                </c:pt>
                <c:pt idx="3">
                  <c:v>154.9</c:v>
                </c:pt>
                <c:pt idx="4">
                  <c:v>155.4</c:v>
                </c:pt>
                <c:pt idx="5">
                  <c:v>158</c:v>
                </c:pt>
                <c:pt idx="6">
                  <c:v>208.2</c:v>
                </c:pt>
                <c:pt idx="7">
                  <c:v>261.10000000000002</c:v>
                </c:pt>
                <c:pt idx="8">
                  <c:v>288.3</c:v>
                </c:pt>
                <c:pt idx="9">
                  <c:v>336</c:v>
                </c:pt>
                <c:pt idx="10">
                  <c:v>364.6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'дані в разах'!$A$16</c:f>
              <c:strCache>
                <c:ptCount val="1"/>
                <c:pt idx="0">
                  <c:v>Індексація росту цін виробників  металургійнного виробництва та виробництва готових металевих виробів (до грудня 2005 року)</c:v>
                </c:pt>
              </c:strCache>
            </c:strRef>
          </c:tx>
          <c:spPr>
            <a:ln w="22225" cap="rnd" cmpd="sng" algn="ctr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4"/>
            <c:spPr>
              <a:solidFill>
                <a:schemeClr val="accent2"/>
              </a:solidFill>
              <a:ln w="9525" cap="flat" cmpd="sng" algn="ctr">
                <a:solidFill>
                  <a:schemeClr val="accent2"/>
                </a:solidFill>
                <a:round/>
              </a:ln>
              <a:effectLst/>
            </c:spPr>
          </c:marker>
          <c:cat>
            <c:strRef>
              <c:f>'дані в разах'!$F$14:$P$14</c:f>
              <c:strCache>
                <c:ptCount val="11"/>
                <c:pt idx="0">
                  <c:v>2008 рік</c:v>
                </c:pt>
                <c:pt idx="1">
                  <c:v>2009 рік</c:v>
                </c:pt>
                <c:pt idx="2">
                  <c:v>2010 рік </c:v>
                </c:pt>
                <c:pt idx="3">
                  <c:v>2011 рік </c:v>
                </c:pt>
                <c:pt idx="4">
                  <c:v>2012 рік</c:v>
                </c:pt>
                <c:pt idx="5">
                  <c:v>2013 рік </c:v>
                </c:pt>
                <c:pt idx="6">
                  <c:v>2014 рік</c:v>
                </c:pt>
                <c:pt idx="7">
                  <c:v>2015 рік</c:v>
                </c:pt>
                <c:pt idx="8">
                  <c:v>прогноз 2016 рік  
(КМУ)</c:v>
                </c:pt>
                <c:pt idx="9">
                  <c:v>жовтень 2016 року</c:v>
                </c:pt>
                <c:pt idx="10">
                  <c:v>прогноз 2017 рік  
(КМУ)</c:v>
                </c:pt>
              </c:strCache>
            </c:strRef>
          </c:cat>
          <c:val>
            <c:numRef>
              <c:f>'дані в разах'!$F$16:$P$16</c:f>
            </c:numRef>
          </c:val>
          <c:smooth val="0"/>
        </c:ser>
        <c:ser>
          <c:idx val="2"/>
          <c:order val="2"/>
          <c:tx>
            <c:strRef>
              <c:f>'дані в разах'!$A$17</c:f>
              <c:strCache>
                <c:ptCount val="1"/>
                <c:pt idx="0">
                  <c:v>Індексація росту цін виробників хімічного виробництва (до грудня 2005 року)</c:v>
                </c:pt>
              </c:strCache>
            </c:strRef>
          </c:tx>
          <c:spPr>
            <a:ln w="22225" cap="rnd" cmpd="sng" algn="ctr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4"/>
            <c:spPr>
              <a:solidFill>
                <a:schemeClr val="accent3"/>
              </a:solidFill>
              <a:ln w="9525" cap="flat" cmpd="sng" algn="ctr">
                <a:solidFill>
                  <a:schemeClr val="accent3"/>
                </a:solidFill>
                <a:round/>
              </a:ln>
              <a:effectLst/>
            </c:spPr>
          </c:marker>
          <c:cat>
            <c:strRef>
              <c:f>'дані в разах'!$F$14:$P$14</c:f>
              <c:strCache>
                <c:ptCount val="11"/>
                <c:pt idx="0">
                  <c:v>2008 рік</c:v>
                </c:pt>
                <c:pt idx="1">
                  <c:v>2009 рік</c:v>
                </c:pt>
                <c:pt idx="2">
                  <c:v>2010 рік </c:v>
                </c:pt>
                <c:pt idx="3">
                  <c:v>2011 рік </c:v>
                </c:pt>
                <c:pt idx="4">
                  <c:v>2012 рік</c:v>
                </c:pt>
                <c:pt idx="5">
                  <c:v>2013 рік </c:v>
                </c:pt>
                <c:pt idx="6">
                  <c:v>2014 рік</c:v>
                </c:pt>
                <c:pt idx="7">
                  <c:v>2015 рік</c:v>
                </c:pt>
                <c:pt idx="8">
                  <c:v>прогноз 2016 рік  
(КМУ)</c:v>
                </c:pt>
                <c:pt idx="9">
                  <c:v>жовтень 2016 року</c:v>
                </c:pt>
                <c:pt idx="10">
                  <c:v>прогноз 2017 рік  
(КМУ)</c:v>
                </c:pt>
              </c:strCache>
            </c:strRef>
          </c:cat>
          <c:val>
            <c:numRef>
              <c:f>'дані в разах'!$F$17:$P$17</c:f>
            </c:numRef>
          </c:val>
          <c:smooth val="0"/>
        </c:ser>
        <c:ser>
          <c:idx val="3"/>
          <c:order val="3"/>
          <c:tx>
            <c:strRef>
              <c:f>'дані в разах'!$A$18</c:f>
              <c:strCache>
                <c:ptCount val="1"/>
                <c:pt idx="0">
                  <c:v>Індекс тарифів на перевезення вантажів залізничним транспортом (IV квартал до IV кварталу 2008 року) за даними Держстату</c:v>
                </c:pt>
              </c:strCache>
            </c:strRef>
          </c:tx>
          <c:spPr>
            <a:ln w="22225" cap="rnd" cmpd="sng" algn="ctr">
              <a:solidFill>
                <a:schemeClr val="accent4"/>
              </a:solidFill>
              <a:round/>
            </a:ln>
            <a:effectLst/>
          </c:spPr>
          <c:marker>
            <c:symbol val="none"/>
          </c:marker>
          <c:dLbls>
            <c:dLbl>
              <c:idx val="0"/>
              <c:layout>
                <c:manualLayout>
                  <c:x val="-4.0835268810750502E-2"/>
                  <c:y val="-1.807909733202360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-2.2685998379827789E-17"/>
                  <c:y val="-1.627118759882126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-1.4849188658454773E-2"/>
                  <c:y val="-3.073446546444004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-1.4849188658454728E-2"/>
                  <c:y val="-2.350282653163065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-1.8561485823068501E-2"/>
                  <c:y val="-2.531073626483286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5"/>
              <c:layout>
                <c:manualLayout>
                  <c:x val="2.4748647764091213E-3"/>
                  <c:y val="2.169491679842817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6"/>
              <c:layout>
                <c:manualLayout>
                  <c:x val="6.1871619410228031E-3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7"/>
              <c:layout>
                <c:manualLayout>
                  <c:x val="1.8561485823068411E-2"/>
                  <c:y val="3.6158194664046954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8"/>
              <c:layout>
                <c:manualLayout>
                  <c:x val="-2.5986080152295865E-2"/>
                  <c:y val="-2.169491679842823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9"/>
              <c:layout>
                <c:manualLayout>
                  <c:x val="-5.4447025081000848E-2"/>
                  <c:y val="-2.71186459980352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dk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dk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'дані в разах'!$F$14:$P$14</c:f>
              <c:strCache>
                <c:ptCount val="11"/>
                <c:pt idx="0">
                  <c:v>2008 рік</c:v>
                </c:pt>
                <c:pt idx="1">
                  <c:v>2009 рік</c:v>
                </c:pt>
                <c:pt idx="2">
                  <c:v>2010 рік </c:v>
                </c:pt>
                <c:pt idx="3">
                  <c:v>2011 рік </c:v>
                </c:pt>
                <c:pt idx="4">
                  <c:v>2012 рік</c:v>
                </c:pt>
                <c:pt idx="5">
                  <c:v>2013 рік </c:v>
                </c:pt>
                <c:pt idx="6">
                  <c:v>2014 рік</c:v>
                </c:pt>
                <c:pt idx="7">
                  <c:v>2015 рік</c:v>
                </c:pt>
                <c:pt idx="8">
                  <c:v>прогноз 2016 рік  
(КМУ)</c:v>
                </c:pt>
                <c:pt idx="9">
                  <c:v>жовтень 2016 року</c:v>
                </c:pt>
                <c:pt idx="10">
                  <c:v>прогноз 2017 рік  
(КМУ)</c:v>
                </c:pt>
              </c:strCache>
            </c:strRef>
          </c:cat>
          <c:val>
            <c:numRef>
              <c:f>'дані в разах'!$F$18:$P$18</c:f>
              <c:numCache>
                <c:formatCode>0.0</c:formatCode>
                <c:ptCount val="11"/>
                <c:pt idx="0">
                  <c:v>100</c:v>
                </c:pt>
                <c:pt idx="1">
                  <c:v>101.4</c:v>
                </c:pt>
                <c:pt idx="2">
                  <c:v>103.5</c:v>
                </c:pt>
                <c:pt idx="3">
                  <c:v>128.1</c:v>
                </c:pt>
                <c:pt idx="4">
                  <c:v>128.1</c:v>
                </c:pt>
                <c:pt idx="5">
                  <c:v>141.69999999999999</c:v>
                </c:pt>
                <c:pt idx="6">
                  <c:v>160.69999999999999</c:v>
                </c:pt>
                <c:pt idx="7">
                  <c:v>209.8</c:v>
                </c:pt>
                <c:pt idx="8">
                  <c:v>241.3</c:v>
                </c:pt>
                <c:pt idx="9">
                  <c:v>241.3</c:v>
                </c:pt>
                <c:pt idx="10">
                  <c:v>301.60000000000002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dropLines>
          <c:spPr>
            <a:ln w="9525" cap="flat" cmpd="sng" algn="ctr">
              <a:solidFill>
                <a:schemeClr val="dk1">
                  <a:lumMod val="35000"/>
                  <a:lumOff val="65000"/>
                  <a:alpha val="33000"/>
                </a:schemeClr>
              </a:solidFill>
              <a:round/>
            </a:ln>
            <a:effectLst/>
          </c:spPr>
        </c:dropLines>
        <c:marker val="1"/>
        <c:smooth val="0"/>
        <c:axId val="136148864"/>
        <c:axId val="136150400"/>
      </c:lineChart>
      <c:catAx>
        <c:axId val="13614886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dk1">
                <a:lumMod val="15000"/>
                <a:lumOff val="85000"/>
              </a:schemeClr>
            </a:solidFill>
            <a:round/>
          </a:ln>
          <a:effectLst/>
        </c:spPr>
        <c:txPr>
          <a:bodyPr rot="0" spcFirstLastPara="1" vertOverflow="ellipsis" vert="horz" wrap="square" anchor="ctr" anchorCtr="1"/>
          <a:lstStyle/>
          <a:p>
            <a:pPr>
              <a:defRPr sz="800" b="0" i="0" u="none" strike="noStrike" kern="1200" spc="20" baseline="0">
                <a:solidFill>
                  <a:schemeClr val="dk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36150400"/>
        <c:crossesAt val="100"/>
        <c:auto val="1"/>
        <c:lblAlgn val="ctr"/>
        <c:lblOffset val="100"/>
        <c:tickLblSkip val="1"/>
        <c:tickMarkSkip val="1"/>
        <c:noMultiLvlLbl val="0"/>
      </c:catAx>
      <c:valAx>
        <c:axId val="136150400"/>
        <c:scaling>
          <c:orientation val="minMax"/>
          <c:max val="400"/>
          <c:min val="100"/>
        </c:scaling>
        <c:delete val="0"/>
        <c:axPos val="l"/>
        <c:numFmt formatCode="0.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0" spcFirstLastPara="1" vertOverflow="ellipsis" vert="horz" wrap="square" anchor="ctr" anchorCtr="1"/>
          <a:lstStyle/>
          <a:p>
            <a:pPr>
              <a:defRPr sz="1197" b="0" i="0" u="none" strike="noStrike" kern="1200" spc="20" baseline="0">
                <a:solidFill>
                  <a:schemeClr val="dk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36148864"/>
        <c:crosses val="autoZero"/>
        <c:crossBetween val="between"/>
        <c:minorUnit val="50"/>
      </c:valAx>
      <c:spPr>
        <a:gradFill>
          <a:gsLst>
            <a:gs pos="100000">
              <a:schemeClr val="lt1">
                <a:lumMod val="95000"/>
              </a:schemeClr>
            </a:gs>
            <a:gs pos="0">
              <a:schemeClr val="lt1"/>
            </a:gs>
          </a:gsLst>
          <a:lin ang="5400000" scaled="0"/>
        </a:gradFill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800" b="0" i="0" u="none" strike="noStrike" kern="1200" baseline="0">
              <a:solidFill>
                <a:schemeClr val="dk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solidFill>
      <a:schemeClr val="lt1"/>
    </a:solidFill>
    <a:ln>
      <a:noFill/>
    </a:ln>
    <a:effectLst/>
  </c:spPr>
  <c:txPr>
    <a:bodyPr/>
    <a:lstStyle/>
    <a:p>
      <a:pPr>
        <a:defRPr/>
      </a:pPr>
      <a:endParaRPr lang="ru-RU"/>
    </a:p>
  </c:txPr>
  <c:externalData r:id="rId1">
    <c:autoUpdate val="0"/>
  </c:externalData>
  <c:userShapes r:id="rId2"/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r>
              <a:rPr lang="uk-UA" sz="1400" b="1" i="0" baseline="0">
                <a:effectLst/>
              </a:rPr>
              <a:t>Обкотиші залізорудні </a:t>
            </a:r>
            <a:endParaRPr lang="ru-RU" sz="1400">
              <a:effectLst/>
            </a:endParaRPr>
          </a:p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r>
              <a:rPr lang="uk-UA" sz="1400" b="1" i="0" baseline="0">
                <a:effectLst/>
              </a:rPr>
              <a:t>(ціна 1689 грн./тонну)</a:t>
            </a:r>
            <a:endParaRPr lang="ru-RU" sz="1400">
              <a:effectLst/>
            </a:endParaRPr>
          </a:p>
        </c:rich>
      </c:tx>
      <c:layout/>
      <c:overlay val="0"/>
      <c:spPr>
        <a:noFill/>
        <a:ln>
          <a:noFill/>
        </a:ln>
        <a:effectLst/>
      </c:spPr>
    </c:title>
    <c:autoTitleDeleted val="0"/>
    <c:plotArea>
      <c:layout/>
      <c:barChart>
        <c:barDir val="col"/>
        <c:grouping val="clustered"/>
        <c:varyColors val="0"/>
        <c:ser>
          <c:idx val="1"/>
          <c:order val="1"/>
          <c:tx>
            <c:strRef>
              <c:f>'[Диаграмма в Microsoft PowerPoint]обкотиші'!$A$4</c:f>
              <c:strCache>
                <c:ptCount val="1"/>
                <c:pt idx="0">
                  <c:v>тариф, грн./тонну</c:v>
                </c:pt>
              </c:strCache>
            </c:strRef>
          </c:tx>
          <c:spPr>
            <a:solidFill>
              <a:srgbClr val="00325C">
                <a:lumMod val="50000"/>
                <a:lumOff val="50000"/>
              </a:srgb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'[Диаграмма в Microsoft PowerPoint]обкотиші'!$B$2:$C$2</c:f>
              <c:strCache>
                <c:ptCount val="2"/>
                <c:pt idx="0">
                  <c:v>діючий тариф</c:v>
                </c:pt>
                <c:pt idx="1">
                  <c:v>з лютого 2017 року</c:v>
                </c:pt>
              </c:strCache>
            </c:strRef>
          </c:cat>
          <c:val>
            <c:numRef>
              <c:f>'[Диаграмма в Microsoft PowerPoint]обкотиші'!$B$4:$C$4</c:f>
              <c:numCache>
                <c:formatCode>0.0</c:formatCode>
                <c:ptCount val="2"/>
                <c:pt idx="0">
                  <c:v>101.8</c:v>
                </c:pt>
                <c:pt idx="1">
                  <c:v>127.3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92854656"/>
        <c:axId val="192809984"/>
      </c:barChart>
      <c:lineChart>
        <c:grouping val="stacked"/>
        <c:varyColors val="0"/>
        <c:ser>
          <c:idx val="0"/>
          <c:order val="0"/>
          <c:tx>
            <c:strRef>
              <c:f>'[Диаграмма в Microsoft PowerPoint]обкотиші'!$A$3</c:f>
              <c:strCache>
                <c:ptCount val="1"/>
                <c:pt idx="0">
                  <c:v>трансопртна складова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900" b="1" i="0" u="none" strike="noStrike" kern="1200" baseline="0">
                    <a:solidFill>
                      <a:schemeClr val="bg1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dLblPos val="b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'[Диаграмма в Microsoft PowerPoint]обкотиші'!$B$2:$C$2</c:f>
              <c:strCache>
                <c:ptCount val="2"/>
                <c:pt idx="0">
                  <c:v>діючий тариф</c:v>
                </c:pt>
                <c:pt idx="1">
                  <c:v>з лютого 2017 року</c:v>
                </c:pt>
              </c:strCache>
            </c:strRef>
          </c:cat>
          <c:val>
            <c:numRef>
              <c:f>'[Диаграмма в Microsoft PowerPoint]обкотиші'!$B$3:$C$3</c:f>
              <c:numCache>
                <c:formatCode>0.0%</c:formatCode>
                <c:ptCount val="2"/>
                <c:pt idx="0">
                  <c:v>5.6846102300647752E-2</c:v>
                </c:pt>
                <c:pt idx="1">
                  <c:v>7.0087540604525683E-2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91689856"/>
        <c:axId val="192771584"/>
      </c:lineChart>
      <c:catAx>
        <c:axId val="191689856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r>
                  <a:rPr lang="ru-RU"/>
                  <a:t>Етапи індексації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192771584"/>
        <c:crosses val="autoZero"/>
        <c:auto val="1"/>
        <c:lblAlgn val="ctr"/>
        <c:lblOffset val="100"/>
        <c:noMultiLvlLbl val="0"/>
      </c:catAx>
      <c:valAx>
        <c:axId val="192771584"/>
        <c:scaling>
          <c:orientation val="minMax"/>
          <c:max val="0.15000000000000002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191689856"/>
        <c:crosses val="autoZero"/>
        <c:crossBetween val="between"/>
      </c:valAx>
      <c:valAx>
        <c:axId val="192809984"/>
        <c:scaling>
          <c:orientation val="minMax"/>
          <c:min val="0"/>
        </c:scaling>
        <c:delete val="0"/>
        <c:axPos val="r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r>
                  <a:rPr lang="ru-RU"/>
                  <a:t>Тариф, грн./тонну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</c:title>
        <c:numFmt formatCode="0.0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192854656"/>
        <c:crosses val="max"/>
        <c:crossBetween val="between"/>
      </c:valAx>
      <c:catAx>
        <c:axId val="192854656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192809984"/>
        <c:crosses val="autoZero"/>
        <c:auto val="1"/>
        <c:lblAlgn val="ctr"/>
        <c:lblOffset val="100"/>
        <c:noMultiLvlLbl val="0"/>
      </c:cat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latin typeface="Times New Roman" panose="02020603050405020304" pitchFamily="18" charset="0"/>
          <a:cs typeface="Times New Roman" panose="02020603050405020304" pitchFamily="18" charset="0"/>
        </a:defRPr>
      </a:pPr>
      <a:endParaRPr lang="ru-RU"/>
    </a:p>
  </c:txPr>
  <c:externalData r:id="rId2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00" b="0" i="0" u="none" strike="noStrike" kern="1200" spc="0" baseline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r>
              <a:rPr lang="ru-RU" b="1" baseline="0"/>
              <a:t>Прокат</a:t>
            </a:r>
            <a:r>
              <a:rPr lang="ru-RU" baseline="0"/>
              <a:t> </a:t>
            </a:r>
            <a:r>
              <a:rPr lang="ru-RU" b="1" baseline="0"/>
              <a:t>чорних металів     </a:t>
            </a:r>
          </a:p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00" b="0" i="0" u="none" strike="noStrike" kern="1200" spc="0" baseline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r>
              <a:rPr lang="uk-UA" sz="1400" b="1" i="0" baseline="0">
                <a:effectLst/>
              </a:rPr>
              <a:t>(ціна 13115 грн./тонну)</a:t>
            </a:r>
            <a:endParaRPr lang="ru-RU" sz="1400">
              <a:effectLst/>
            </a:endParaRPr>
          </a:p>
        </c:rich>
      </c:tx>
      <c:layout>
        <c:manualLayout>
          <c:xMode val="edge"/>
          <c:yMode val="edge"/>
          <c:x val="0.12868044619422572"/>
          <c:y val="5.1192563190018588E-2"/>
        </c:manualLayout>
      </c:layout>
      <c:overlay val="0"/>
      <c:spPr>
        <a:noFill/>
        <a:ln>
          <a:noFill/>
        </a:ln>
        <a:effectLst/>
      </c:spPr>
    </c:title>
    <c:autoTitleDeleted val="0"/>
    <c:plotArea>
      <c:layout/>
      <c:barChart>
        <c:barDir val="col"/>
        <c:grouping val="clustered"/>
        <c:varyColors val="0"/>
        <c:ser>
          <c:idx val="1"/>
          <c:order val="1"/>
          <c:tx>
            <c:strRef>
              <c:f>'[Диаграмма в Microsoft PowerPoint]чор мет'!$A$4</c:f>
              <c:strCache>
                <c:ptCount val="1"/>
                <c:pt idx="0">
                  <c:v>тариф, грн./тонну</c:v>
                </c:pt>
              </c:strCache>
            </c:strRef>
          </c:tx>
          <c:spPr>
            <a:solidFill>
              <a:srgbClr val="4289CA">
                <a:lumMod val="50000"/>
              </a:srgb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'[Диаграмма в Microsoft PowerPoint]чор мет'!$B$2:$C$2</c:f>
              <c:strCache>
                <c:ptCount val="2"/>
                <c:pt idx="0">
                  <c:v>діючий тариф</c:v>
                </c:pt>
                <c:pt idx="1">
                  <c:v>з лютого 2017 року</c:v>
                </c:pt>
              </c:strCache>
            </c:strRef>
          </c:cat>
          <c:val>
            <c:numRef>
              <c:f>'[Диаграмма в Microsoft PowerPoint]чор мет'!$B$4:$C$4</c:f>
              <c:numCache>
                <c:formatCode>0.0</c:formatCode>
                <c:ptCount val="2"/>
                <c:pt idx="0">
                  <c:v>224.1</c:v>
                </c:pt>
                <c:pt idx="1">
                  <c:v>280.2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07421440"/>
        <c:axId val="207026048"/>
      </c:barChart>
      <c:lineChart>
        <c:grouping val="stacked"/>
        <c:varyColors val="0"/>
        <c:ser>
          <c:idx val="0"/>
          <c:order val="0"/>
          <c:tx>
            <c:strRef>
              <c:f>'[Диаграмма в Microsoft PowerPoint]чор мет'!$A$3</c:f>
              <c:strCache>
                <c:ptCount val="1"/>
                <c:pt idx="0">
                  <c:v>трансопртна складова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900" b="1" i="0" u="none" strike="noStrike" kern="1200" baseline="0">
                    <a:solidFill>
                      <a:schemeClr val="bg1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dLblPos val="b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'[Диаграмма в Microsoft PowerPoint]чор мет'!$B$2:$C$2</c:f>
              <c:strCache>
                <c:ptCount val="2"/>
                <c:pt idx="0">
                  <c:v>діючий тариф</c:v>
                </c:pt>
                <c:pt idx="1">
                  <c:v>з лютого 2017 року</c:v>
                </c:pt>
              </c:strCache>
            </c:strRef>
          </c:cat>
          <c:val>
            <c:numRef>
              <c:f>'[Диаграмма в Microsoft PowerPoint]чор мет'!$B$3:$C$3</c:f>
              <c:numCache>
                <c:formatCode>0.0%</c:formatCode>
                <c:ptCount val="2"/>
                <c:pt idx="0">
                  <c:v>1.6800233898838751E-2</c:v>
                </c:pt>
                <c:pt idx="1">
                  <c:v>2.0917940754897276E-2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05256960"/>
        <c:axId val="207024128"/>
      </c:lineChart>
      <c:catAx>
        <c:axId val="205256960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r>
                  <a:rPr lang="ru-RU"/>
                  <a:t>Етапи індексації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207024128"/>
        <c:crosses val="autoZero"/>
        <c:auto val="1"/>
        <c:lblAlgn val="ctr"/>
        <c:lblOffset val="100"/>
        <c:noMultiLvlLbl val="0"/>
      </c:catAx>
      <c:valAx>
        <c:axId val="207024128"/>
        <c:scaling>
          <c:orientation val="minMax"/>
          <c:max val="5.000000000000001E-2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205256960"/>
        <c:crosses val="autoZero"/>
        <c:crossBetween val="between"/>
      </c:valAx>
      <c:valAx>
        <c:axId val="207026048"/>
        <c:scaling>
          <c:orientation val="minMax"/>
          <c:min val="0"/>
        </c:scaling>
        <c:delete val="0"/>
        <c:axPos val="r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r>
                  <a:rPr lang="ru-RU"/>
                  <a:t>Тариф, грн./тонну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</c:title>
        <c:numFmt formatCode="0.0" sourceLinked="0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207421440"/>
        <c:crosses val="max"/>
        <c:crossBetween val="between"/>
      </c:valAx>
      <c:catAx>
        <c:axId val="207421440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207026048"/>
        <c:crosses val="autoZero"/>
        <c:auto val="1"/>
        <c:lblAlgn val="ctr"/>
        <c:lblOffset val="100"/>
        <c:noMultiLvlLbl val="0"/>
      </c:cat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latin typeface="Times New Roman" panose="02020603050405020304" pitchFamily="18" charset="0"/>
          <a:cs typeface="Times New Roman" panose="02020603050405020304" pitchFamily="18" charset="0"/>
        </a:defRPr>
      </a:pPr>
      <a:endParaRPr lang="ru-RU"/>
    </a:p>
  </c:txPr>
  <c:externalData r:id="rId2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00" b="0" i="0" u="none" strike="noStrike" kern="1200" spc="0" baseline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r>
              <a:rPr lang="ru-RU" b="1" baseline="0"/>
              <a:t>Кокс </a:t>
            </a:r>
          </a:p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00" b="0" i="0" u="none" strike="noStrike" kern="1200" spc="0" baseline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r>
              <a:rPr lang="ru-RU" b="1" baseline="0"/>
              <a:t> </a:t>
            </a:r>
            <a:r>
              <a:rPr lang="uk-UA" sz="1400" b="1" i="0" baseline="0">
                <a:effectLst/>
              </a:rPr>
              <a:t>(ціна 4562 грн./тонну)</a:t>
            </a:r>
            <a:endParaRPr lang="ru-RU" sz="1400">
              <a:effectLst/>
            </a:endParaRPr>
          </a:p>
        </c:rich>
      </c:tx>
      <c:layout>
        <c:manualLayout>
          <c:xMode val="edge"/>
          <c:yMode val="edge"/>
          <c:x val="0.12868044619422572"/>
          <c:y val="5.1192563190018588E-2"/>
        </c:manualLayout>
      </c:layout>
      <c:overlay val="0"/>
      <c:spPr>
        <a:noFill/>
        <a:ln>
          <a:noFill/>
        </a:ln>
        <a:effectLst/>
      </c:spPr>
    </c:title>
    <c:autoTitleDeleted val="0"/>
    <c:plotArea>
      <c:layout/>
      <c:barChart>
        <c:barDir val="col"/>
        <c:grouping val="clustered"/>
        <c:varyColors val="0"/>
        <c:ser>
          <c:idx val="1"/>
          <c:order val="1"/>
          <c:tx>
            <c:strRef>
              <c:f>'[Диаграмма в Microsoft PowerPoint]кокс'!$A$4</c:f>
              <c:strCache>
                <c:ptCount val="1"/>
                <c:pt idx="0">
                  <c:v>тариф, грн./тонну</c:v>
                </c:pt>
              </c:strCache>
            </c:strRef>
          </c:tx>
          <c:spPr>
            <a:solidFill>
              <a:srgbClr val="0070C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'[Диаграмма в Microsoft PowerPoint]кокс'!$B$2:$C$2</c:f>
              <c:strCache>
                <c:ptCount val="2"/>
                <c:pt idx="0">
                  <c:v>діючий тариф</c:v>
                </c:pt>
                <c:pt idx="1">
                  <c:v>з лютого 2017 року</c:v>
                </c:pt>
              </c:strCache>
            </c:strRef>
          </c:cat>
          <c:val>
            <c:numRef>
              <c:f>'[Диаграмма в Microsoft PowerPoint]кокс'!$B$4:$C$4</c:f>
              <c:numCache>
                <c:formatCode>0.0</c:formatCode>
                <c:ptCount val="2"/>
                <c:pt idx="0">
                  <c:v>151.80000000000001</c:v>
                </c:pt>
                <c:pt idx="1">
                  <c:v>189.8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84151680"/>
        <c:axId val="84149760"/>
      </c:barChart>
      <c:lineChart>
        <c:grouping val="stacked"/>
        <c:varyColors val="0"/>
        <c:ser>
          <c:idx val="0"/>
          <c:order val="0"/>
          <c:tx>
            <c:strRef>
              <c:f>'[Диаграмма в Microsoft PowerPoint]кокс'!$A$3</c:f>
              <c:strCache>
                <c:ptCount val="1"/>
                <c:pt idx="0">
                  <c:v>трансопртна складова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900" b="1" i="0" u="none" strike="noStrike" kern="1200" baseline="0">
                    <a:solidFill>
                      <a:schemeClr val="bg1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dLblPos val="b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'[Диаграмма в Microsoft PowerPoint]кокс'!$B$2:$C$2</c:f>
              <c:strCache>
                <c:ptCount val="2"/>
                <c:pt idx="0">
                  <c:v>діючий тариф</c:v>
                </c:pt>
                <c:pt idx="1">
                  <c:v>з лютого 2017 року</c:v>
                </c:pt>
              </c:strCache>
            </c:strRef>
          </c:cat>
          <c:val>
            <c:numRef>
              <c:f>'[Диаграмма в Microsoft PowerPoint]кокс'!$B$3:$C$3</c:f>
              <c:numCache>
                <c:formatCode>0.0%</c:formatCode>
                <c:ptCount val="2"/>
                <c:pt idx="0">
                  <c:v>3.2203317917603634E-2</c:v>
                </c:pt>
                <c:pt idx="1">
                  <c:v>3.9942758533608319E-2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84129664"/>
        <c:axId val="84148224"/>
      </c:lineChart>
      <c:catAx>
        <c:axId val="84129664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r>
                  <a:rPr lang="ru-RU"/>
                  <a:t>Етапи індексації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84148224"/>
        <c:crosses val="autoZero"/>
        <c:auto val="1"/>
        <c:lblAlgn val="ctr"/>
        <c:lblOffset val="100"/>
        <c:noMultiLvlLbl val="0"/>
      </c:catAx>
      <c:valAx>
        <c:axId val="84148224"/>
        <c:scaling>
          <c:orientation val="minMax"/>
          <c:max val="5.000000000000001E-2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84129664"/>
        <c:crosses val="autoZero"/>
        <c:crossBetween val="between"/>
      </c:valAx>
      <c:valAx>
        <c:axId val="84149760"/>
        <c:scaling>
          <c:orientation val="minMax"/>
          <c:max val="190"/>
          <c:min val="0"/>
        </c:scaling>
        <c:delete val="0"/>
        <c:axPos val="r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r>
                  <a:rPr lang="ru-RU"/>
                  <a:t>Тариф, грн./тонну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</c:title>
        <c:numFmt formatCode="0.0" sourceLinked="0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84151680"/>
        <c:crosses val="max"/>
        <c:crossBetween val="between"/>
      </c:valAx>
      <c:catAx>
        <c:axId val="84151680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84149760"/>
        <c:crosses val="autoZero"/>
        <c:auto val="1"/>
        <c:lblAlgn val="ctr"/>
        <c:lblOffset val="100"/>
        <c:noMultiLvlLbl val="0"/>
      </c:cat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latin typeface="Times New Roman" panose="02020603050405020304" pitchFamily="18" charset="0"/>
          <a:cs typeface="Times New Roman" panose="02020603050405020304" pitchFamily="18" charset="0"/>
        </a:defRPr>
      </a:pPr>
      <a:endParaRPr lang="ru-RU"/>
    </a:p>
  </c:txPr>
  <c:externalData r:id="rId2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r>
              <a:rPr lang="uk-UA" sz="1400" b="1" i="0" baseline="0">
                <a:effectLst/>
              </a:rPr>
              <a:t>Дизельне паливо</a:t>
            </a:r>
            <a:endParaRPr lang="ru-RU" sz="1400">
              <a:effectLst/>
            </a:endParaRPr>
          </a:p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r>
              <a:rPr lang="uk-UA" sz="1400" b="1" i="0" baseline="0">
                <a:effectLst/>
              </a:rPr>
              <a:t>(ціна 20832 грн./тонну)</a:t>
            </a:r>
            <a:endParaRPr lang="ru-RU" sz="1400">
              <a:effectLst/>
            </a:endParaRPr>
          </a:p>
        </c:rich>
      </c:tx>
      <c:layout/>
      <c:overlay val="0"/>
      <c:spPr>
        <a:noFill/>
        <a:ln>
          <a:noFill/>
        </a:ln>
        <a:effectLst/>
      </c:spPr>
    </c:title>
    <c:autoTitleDeleted val="0"/>
    <c:plotArea>
      <c:layout/>
      <c:barChart>
        <c:barDir val="col"/>
        <c:grouping val="clustered"/>
        <c:varyColors val="0"/>
        <c:ser>
          <c:idx val="1"/>
          <c:order val="1"/>
          <c:tx>
            <c:strRef>
              <c:f>'[Диаграмма в Microsoft PowerPoint]дизтопливо'!$A$4</c:f>
              <c:strCache>
                <c:ptCount val="1"/>
                <c:pt idx="0">
                  <c:v>тариф, грн./тонну</c:v>
                </c:pt>
              </c:strCache>
            </c:strRef>
          </c:tx>
          <c:spPr>
            <a:solidFill>
              <a:srgbClr val="00325C">
                <a:lumMod val="25000"/>
                <a:lumOff val="75000"/>
              </a:srgb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'[Диаграмма в Microsoft PowerPoint]дизтопливо'!$B$2:$C$2</c:f>
              <c:strCache>
                <c:ptCount val="2"/>
                <c:pt idx="0">
                  <c:v>діючий тариф</c:v>
                </c:pt>
                <c:pt idx="1">
                  <c:v>з лютого 2017 року</c:v>
                </c:pt>
              </c:strCache>
            </c:strRef>
          </c:cat>
          <c:val>
            <c:numRef>
              <c:f>'[Диаграмма в Microsoft PowerPoint]дизтопливо'!$B$4:$C$4</c:f>
              <c:numCache>
                <c:formatCode>0.0</c:formatCode>
                <c:ptCount val="2"/>
                <c:pt idx="0">
                  <c:v>286.7</c:v>
                </c:pt>
                <c:pt idx="1">
                  <c:v>358.4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84312832"/>
        <c:axId val="84298368"/>
      </c:barChart>
      <c:lineChart>
        <c:grouping val="stacked"/>
        <c:varyColors val="0"/>
        <c:ser>
          <c:idx val="0"/>
          <c:order val="0"/>
          <c:tx>
            <c:strRef>
              <c:f>'[Диаграмма в Microsoft PowerPoint]дизтопливо'!$A$3</c:f>
              <c:strCache>
                <c:ptCount val="1"/>
                <c:pt idx="0">
                  <c:v>трансопртна складова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9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dLblPos val="b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'[Диаграмма в Microsoft PowerPoint]дизтопливо'!$B$2:$C$2</c:f>
              <c:strCache>
                <c:ptCount val="2"/>
                <c:pt idx="0">
                  <c:v>діючий тариф</c:v>
                </c:pt>
                <c:pt idx="1">
                  <c:v>з лютого 2017 року</c:v>
                </c:pt>
              </c:strCache>
            </c:strRef>
          </c:cat>
          <c:val>
            <c:numRef>
              <c:f>'[Диаграмма в Microsoft PowerPoint]дизтопливо'!$B$3:$C$3</c:f>
              <c:numCache>
                <c:formatCode>0.0%</c:formatCode>
                <c:ptCount val="2"/>
                <c:pt idx="0">
                  <c:v>1.3575646228224275E-2</c:v>
                </c:pt>
                <c:pt idx="1">
                  <c:v>1.6913319238900631E-2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84163584"/>
        <c:axId val="84296832"/>
      </c:lineChart>
      <c:catAx>
        <c:axId val="84163584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r>
                  <a:rPr lang="ru-RU"/>
                  <a:t>Етапи індексації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84296832"/>
        <c:crosses val="autoZero"/>
        <c:auto val="1"/>
        <c:lblAlgn val="ctr"/>
        <c:lblOffset val="100"/>
        <c:noMultiLvlLbl val="0"/>
      </c:catAx>
      <c:valAx>
        <c:axId val="84296832"/>
        <c:scaling>
          <c:orientation val="minMax"/>
          <c:max val="2.0000000000000004E-2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84163584"/>
        <c:crosses val="autoZero"/>
        <c:crossBetween val="between"/>
      </c:valAx>
      <c:valAx>
        <c:axId val="84298368"/>
        <c:scaling>
          <c:orientation val="minMax"/>
          <c:min val="0"/>
        </c:scaling>
        <c:delete val="0"/>
        <c:axPos val="r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r>
                  <a:rPr lang="ru-RU"/>
                  <a:t>Тариф, грн./тонну</a:t>
                </a:r>
              </a:p>
            </c:rich>
          </c:tx>
          <c:layout>
            <c:manualLayout>
              <c:xMode val="edge"/>
              <c:yMode val="edge"/>
              <c:x val="0.93194444444444446"/>
              <c:y val="0.26201284614527692"/>
            </c:manualLayout>
          </c:layout>
          <c:overlay val="0"/>
          <c:spPr>
            <a:noFill/>
            <a:ln>
              <a:noFill/>
            </a:ln>
            <a:effectLst/>
          </c:spPr>
        </c:title>
        <c:numFmt formatCode="0.0" sourceLinked="0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84312832"/>
        <c:crosses val="max"/>
        <c:crossBetween val="between"/>
      </c:valAx>
      <c:catAx>
        <c:axId val="84312832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84298368"/>
        <c:crosses val="autoZero"/>
        <c:auto val="1"/>
        <c:lblAlgn val="ctr"/>
        <c:lblOffset val="100"/>
        <c:noMultiLvlLbl val="0"/>
      </c:cat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latin typeface="Times New Roman" panose="02020603050405020304" pitchFamily="18" charset="0"/>
          <a:cs typeface="Times New Roman" panose="02020603050405020304" pitchFamily="18" charset="0"/>
        </a:defRPr>
      </a:pPr>
      <a:endParaRPr lang="ru-RU"/>
    </a:p>
  </c:txPr>
  <c:externalData r:id="rId2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r>
              <a:rPr lang="uk-UA" sz="1400" b="1" i="0" baseline="0">
                <a:effectLst/>
              </a:rPr>
              <a:t>Пшениця ІІ класу </a:t>
            </a:r>
            <a:endParaRPr lang="ru-RU" sz="1400">
              <a:effectLst/>
            </a:endParaRPr>
          </a:p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r>
              <a:rPr lang="uk-UA" sz="1400" b="1" i="0" baseline="0">
                <a:effectLst/>
              </a:rPr>
              <a:t>(ціна 4687 грн./тонну)</a:t>
            </a:r>
            <a:endParaRPr lang="ru-RU" sz="1400">
              <a:effectLst/>
            </a:endParaRPr>
          </a:p>
        </c:rich>
      </c:tx>
      <c:layout/>
      <c:overlay val="0"/>
      <c:spPr>
        <a:noFill/>
        <a:ln>
          <a:noFill/>
        </a:ln>
        <a:effectLst/>
      </c:spPr>
    </c:title>
    <c:autoTitleDeleted val="0"/>
    <c:plotArea>
      <c:layout/>
      <c:barChart>
        <c:barDir val="col"/>
        <c:grouping val="clustered"/>
        <c:varyColors val="0"/>
        <c:ser>
          <c:idx val="1"/>
          <c:order val="1"/>
          <c:tx>
            <c:strRef>
              <c:f>'[Диаграмма в Microsoft PowerPoint]зерно'!$A$4</c:f>
              <c:strCache>
                <c:ptCount val="1"/>
                <c:pt idx="0">
                  <c:v>тариф, грн./тонну</c:v>
                </c:pt>
              </c:strCache>
            </c:strRef>
          </c:tx>
          <c:spPr>
            <a:solidFill>
              <a:srgbClr val="1F497D">
                <a:lumMod val="60000"/>
                <a:lumOff val="40000"/>
              </a:srgb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'[Диаграмма в Microsoft PowerPoint]зерно'!$B$2:$C$2</c:f>
              <c:strCache>
                <c:ptCount val="2"/>
                <c:pt idx="0">
                  <c:v>діючий тариф</c:v>
                </c:pt>
                <c:pt idx="1">
                  <c:v>з лютого 2017 року</c:v>
                </c:pt>
              </c:strCache>
            </c:strRef>
          </c:cat>
          <c:val>
            <c:numRef>
              <c:f>'[Диаграмма в Microsoft PowerPoint]зерно'!$B$4:$C$4</c:f>
              <c:numCache>
                <c:formatCode>0.0</c:formatCode>
                <c:ptCount val="2"/>
                <c:pt idx="0">
                  <c:v>140.4</c:v>
                </c:pt>
                <c:pt idx="1">
                  <c:v>175.5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84767872"/>
        <c:axId val="84732928"/>
      </c:barChart>
      <c:lineChart>
        <c:grouping val="stacked"/>
        <c:varyColors val="0"/>
        <c:ser>
          <c:idx val="0"/>
          <c:order val="0"/>
          <c:tx>
            <c:strRef>
              <c:f>'[Диаграмма в Microsoft PowerPoint]зерно'!$A$3</c:f>
              <c:strCache>
                <c:ptCount val="1"/>
                <c:pt idx="0">
                  <c:v>трансопртна складова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dLbls>
            <c:dLbl>
              <c:idx val="0"/>
              <c:layout>
                <c:manualLayout>
                  <c:x val="-5.9068287828723254E-2"/>
                  <c:y val="-7.0478465670360702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6.972720174414522E-2"/>
                  <c:y val="-5.399546263160445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900" b="1" i="0" u="none" strike="noStrike" kern="1200" baseline="0">
                    <a:solidFill>
                      <a:schemeClr val="bg1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dLblPos val="b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'[Диаграмма в Microsoft PowerPoint]зерно'!$B$2:$C$2</c:f>
              <c:strCache>
                <c:ptCount val="2"/>
                <c:pt idx="0">
                  <c:v>діючий тариф</c:v>
                </c:pt>
                <c:pt idx="1">
                  <c:v>з лютого 2017 року</c:v>
                </c:pt>
              </c:strCache>
            </c:strRef>
          </c:cat>
          <c:val>
            <c:numRef>
              <c:f>'[Диаграмма в Microsoft PowerPoint]зерно'!$B$3:$C$3</c:f>
              <c:numCache>
                <c:formatCode>0.0%</c:formatCode>
                <c:ptCount val="2"/>
                <c:pt idx="0">
                  <c:v>2.9083978953473925E-2</c:v>
                </c:pt>
                <c:pt idx="1">
                  <c:v>3.6092544987146528E-2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84368768"/>
        <c:axId val="84731392"/>
      </c:lineChart>
      <c:catAx>
        <c:axId val="84368768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r>
                  <a:rPr lang="ru-RU"/>
                  <a:t>Етапи індексації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84731392"/>
        <c:crosses val="autoZero"/>
        <c:auto val="1"/>
        <c:lblAlgn val="ctr"/>
        <c:lblOffset val="100"/>
        <c:noMultiLvlLbl val="0"/>
      </c:catAx>
      <c:valAx>
        <c:axId val="84731392"/>
        <c:scaling>
          <c:orientation val="minMax"/>
          <c:max val="0.15000000000000002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84368768"/>
        <c:crosses val="autoZero"/>
        <c:crossBetween val="between"/>
      </c:valAx>
      <c:valAx>
        <c:axId val="84732928"/>
        <c:scaling>
          <c:orientation val="minMax"/>
        </c:scaling>
        <c:delete val="0"/>
        <c:axPos val="r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r>
                  <a:rPr lang="ru-RU"/>
                  <a:t>Тариф, грн./тонну</a:t>
                </a:r>
              </a:p>
            </c:rich>
          </c:tx>
          <c:layout>
            <c:manualLayout>
              <c:xMode val="edge"/>
              <c:yMode val="edge"/>
              <c:x val="0.93194444444444446"/>
              <c:y val="0.26201284614527692"/>
            </c:manualLayout>
          </c:layout>
          <c:overlay val="0"/>
          <c:spPr>
            <a:noFill/>
            <a:ln>
              <a:noFill/>
            </a:ln>
            <a:effectLst/>
          </c:spPr>
        </c:title>
        <c:numFmt formatCode="0.0" sourceLinked="0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84767872"/>
        <c:crosses val="max"/>
        <c:crossBetween val="between"/>
      </c:valAx>
      <c:catAx>
        <c:axId val="84767872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84732928"/>
        <c:crosses val="autoZero"/>
        <c:auto val="1"/>
        <c:lblAlgn val="ctr"/>
        <c:lblOffset val="100"/>
        <c:noMultiLvlLbl val="0"/>
      </c:cat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latin typeface="Times New Roman" panose="02020603050405020304" pitchFamily="18" charset="0"/>
          <a:cs typeface="Times New Roman" panose="02020603050405020304" pitchFamily="18" charset="0"/>
        </a:defRPr>
      </a:pPr>
      <a:endParaRPr lang="ru-RU"/>
    </a:p>
  </c:txPr>
  <c:externalData r:id="rId2">
    <c:autoUpdate val="0"/>
  </c:externalData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6"/>
    </mc:Choice>
    <mc:Fallback>
      <c:style val="6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r>
              <a:rPr lang="uk-UA" sz="1400" b="1" i="0" baseline="0">
                <a:effectLst/>
              </a:rPr>
              <a:t>Вугілля</a:t>
            </a:r>
            <a:endParaRPr lang="ru-RU" sz="1400">
              <a:effectLst/>
            </a:endParaRPr>
          </a:p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r>
              <a:rPr lang="uk-UA" sz="1400" b="1" i="0" baseline="0">
                <a:effectLst/>
              </a:rPr>
              <a:t>(ціна 3581 грн./тонну)</a:t>
            </a:r>
            <a:endParaRPr lang="ru-RU" sz="1400">
              <a:effectLst/>
            </a:endParaRPr>
          </a:p>
        </c:rich>
      </c:tx>
      <c:layout/>
      <c:overlay val="0"/>
      <c:spPr>
        <a:noFill/>
        <a:ln>
          <a:noFill/>
        </a:ln>
        <a:effectLst/>
      </c:spPr>
    </c:title>
    <c:autoTitleDeleted val="0"/>
    <c:plotArea>
      <c:layout/>
      <c:barChart>
        <c:barDir val="col"/>
        <c:grouping val="clustered"/>
        <c:varyColors val="0"/>
        <c:ser>
          <c:idx val="1"/>
          <c:order val="1"/>
          <c:tx>
            <c:strRef>
              <c:f>'[Диаграмма в Microsoft PowerPoint]уголь 2'!$A$4</c:f>
              <c:strCache>
                <c:ptCount val="1"/>
                <c:pt idx="0">
                  <c:v>тариф, грн./тонну</c:v>
                </c:pt>
              </c:strCache>
            </c:strRef>
          </c:tx>
          <c:spPr>
            <a:solidFill>
              <a:schemeClr val="accent4">
                <a:shade val="76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'[Диаграмма в Microsoft PowerPoint]уголь 2'!$B$2:$C$2</c:f>
              <c:strCache>
                <c:ptCount val="2"/>
                <c:pt idx="0">
                  <c:v>діючий тариф</c:v>
                </c:pt>
                <c:pt idx="1">
                  <c:v>з лютого 2017 року</c:v>
                </c:pt>
              </c:strCache>
            </c:strRef>
          </c:cat>
          <c:val>
            <c:numRef>
              <c:f>'[Диаграмма в Microsoft PowerPoint]уголь 2'!$B$4:$C$4</c:f>
              <c:numCache>
                <c:formatCode>0.0</c:formatCode>
                <c:ptCount val="2"/>
                <c:pt idx="0">
                  <c:v>76.099999999999994</c:v>
                </c:pt>
                <c:pt idx="1">
                  <c:v>95.2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85292544"/>
        <c:axId val="85282176"/>
      </c:barChart>
      <c:lineChart>
        <c:grouping val="stacked"/>
        <c:varyColors val="0"/>
        <c:ser>
          <c:idx val="0"/>
          <c:order val="0"/>
          <c:tx>
            <c:strRef>
              <c:f>'[Диаграмма в Microsoft PowerPoint]уголь 2'!$A$3</c:f>
              <c:strCache>
                <c:ptCount val="1"/>
                <c:pt idx="0">
                  <c:v>трансопртна складова</c:v>
                </c:pt>
              </c:strCache>
            </c:strRef>
          </c:tx>
          <c:spPr>
            <a:ln w="28575" cap="rnd">
              <a:solidFill>
                <a:schemeClr val="accent4">
                  <a:tint val="77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4">
                  <a:tint val="77000"/>
                </a:schemeClr>
              </a:solidFill>
              <a:ln w="9525">
                <a:solidFill>
                  <a:schemeClr val="accent4">
                    <a:tint val="77000"/>
                  </a:schemeClr>
                </a:solidFill>
              </a:ln>
              <a:effectLst/>
            </c:spPr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900" b="1" i="0" u="none" strike="noStrike" kern="1200" baseline="0">
                    <a:solidFill>
                      <a:schemeClr val="bg1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dLblPos val="b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'[Диаграмма в Microsoft PowerPoint]уголь 2'!$B$2:$C$2</c:f>
              <c:strCache>
                <c:ptCount val="2"/>
                <c:pt idx="0">
                  <c:v>діючий тариф</c:v>
                </c:pt>
                <c:pt idx="1">
                  <c:v>з лютого 2017 року</c:v>
                </c:pt>
              </c:strCache>
            </c:strRef>
          </c:cat>
          <c:val>
            <c:numRef>
              <c:f>'[Диаграмма в Microsoft PowerPoint]уголь 2'!$B$3:$C$3</c:f>
              <c:numCache>
                <c:formatCode>0.0%</c:formatCode>
                <c:ptCount val="2"/>
                <c:pt idx="0">
                  <c:v>2.0808837603565666E-2</c:v>
                </c:pt>
                <c:pt idx="1">
                  <c:v>2.5896305968119256E-2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85278720"/>
        <c:axId val="85280640"/>
      </c:lineChart>
      <c:catAx>
        <c:axId val="85278720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r>
                  <a:rPr lang="ru-RU"/>
                  <a:t>Етапи індексації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85280640"/>
        <c:crosses val="autoZero"/>
        <c:auto val="1"/>
        <c:lblAlgn val="ctr"/>
        <c:lblOffset val="100"/>
        <c:noMultiLvlLbl val="0"/>
      </c:catAx>
      <c:valAx>
        <c:axId val="85280640"/>
        <c:scaling>
          <c:orientation val="minMax"/>
          <c:max val="2.6000000000000006E-2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85278720"/>
        <c:crosses val="autoZero"/>
        <c:crossBetween val="between"/>
      </c:valAx>
      <c:valAx>
        <c:axId val="85282176"/>
        <c:scaling>
          <c:orientation val="minMax"/>
          <c:min val="0"/>
        </c:scaling>
        <c:delete val="0"/>
        <c:axPos val="r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r>
                  <a:rPr lang="ru-RU"/>
                  <a:t>Тариф, грн./тонну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</c:title>
        <c:numFmt formatCode="0.0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85292544"/>
        <c:crosses val="max"/>
        <c:crossBetween val="between"/>
      </c:valAx>
      <c:catAx>
        <c:axId val="85292544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85282176"/>
        <c:crosses val="autoZero"/>
        <c:auto val="1"/>
        <c:lblAlgn val="ctr"/>
        <c:lblOffset val="100"/>
        <c:noMultiLvlLbl val="0"/>
      </c:cat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latin typeface="Times New Roman" panose="02020603050405020304" pitchFamily="18" charset="0"/>
          <a:cs typeface="Times New Roman" panose="02020603050405020304" pitchFamily="18" charset="0"/>
        </a:defRPr>
      </a:pPr>
      <a:endParaRPr lang="ru-RU"/>
    </a:p>
  </c:txPr>
  <c:externalData r:id="rId1">
    <c:autoUpdate val="0"/>
  </c:externalData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  <c:spPr>
        <a:noFill/>
        <a:ln>
          <a:noFill/>
        </a:ln>
        <a:effectLst/>
      </c:spPr>
      <c:txPr>
        <a:bodyPr rot="0" vert="horz"/>
        <a:lstStyle/>
        <a:p>
          <a:pPr>
            <a:defRPr sz="1100"/>
          </a:pPr>
          <a:endParaRPr lang="ru-RU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Лист1!$A$16</c:f>
              <c:strCache>
                <c:ptCount val="1"/>
                <c:pt idx="0">
                  <c:v>Всього план капітальних інвестицій, млн. грн.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vert="horz"/>
              <a:lstStyle/>
              <a:p>
                <a:pPr>
                  <a:defRPr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Лист1!$B$15:$C$15</c:f>
              <c:numCache>
                <c:formatCode>General</c:formatCode>
                <c:ptCount val="2"/>
                <c:pt idx="0">
                  <c:v>2016</c:v>
                </c:pt>
                <c:pt idx="1">
                  <c:v>2017</c:v>
                </c:pt>
              </c:numCache>
            </c:numRef>
          </c:cat>
          <c:val>
            <c:numRef>
              <c:f>Лист1!$B$16:$C$16</c:f>
              <c:numCache>
                <c:formatCode>#,##0</c:formatCode>
                <c:ptCount val="2"/>
                <c:pt idx="0">
                  <c:v>11193.66</c:v>
                </c:pt>
                <c:pt idx="1">
                  <c:v>27408.800000000003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87183744"/>
        <c:axId val="87185280"/>
      </c:barChart>
      <c:catAx>
        <c:axId val="8718374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vert="horz"/>
          <a:lstStyle/>
          <a:p>
            <a:pPr>
              <a:defRPr/>
            </a:pPr>
            <a:endParaRPr lang="ru-RU"/>
          </a:p>
        </c:txPr>
        <c:crossAx val="87185280"/>
        <c:crosses val="autoZero"/>
        <c:auto val="1"/>
        <c:lblAlgn val="ctr"/>
        <c:lblOffset val="100"/>
        <c:noMultiLvlLbl val="0"/>
      </c:catAx>
      <c:valAx>
        <c:axId val="8718528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vert="horz"/>
          <a:lstStyle/>
          <a:p>
            <a:pPr>
              <a:defRPr/>
            </a:pPr>
            <a:endParaRPr lang="ru-RU"/>
          </a:p>
        </c:txPr>
        <c:crossAx val="8718374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latin typeface="Roboto" panose="02000000000000000000" pitchFamily="2" charset="0"/>
          <a:ea typeface="Roboto" panose="02000000000000000000" pitchFamily="2" charset="0"/>
          <a:cs typeface="Roboto" panose="02000000000000000000" pitchFamily="2" charset="0"/>
        </a:defRPr>
      </a:pPr>
      <a:endParaRPr lang="ru-RU"/>
    </a:p>
  </c:txPr>
  <c:externalData r:id="rId1">
    <c:autoUpdate val="0"/>
  </c:externalData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'2'!$A$17</c:f>
              <c:strCache>
                <c:ptCount val="1"/>
                <c:pt idx="0">
                  <c:v>Ремонти інших основних засобів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'2'!$B$16:$C$16</c:f>
              <c:strCache>
                <c:ptCount val="2"/>
                <c:pt idx="0">
                  <c:v>2016 рік очік.</c:v>
                </c:pt>
                <c:pt idx="1">
                  <c:v>2017 рік (проект)</c:v>
                </c:pt>
              </c:strCache>
            </c:strRef>
          </c:cat>
          <c:val>
            <c:numRef>
              <c:f>'2'!$B$17:$C$17</c:f>
              <c:numCache>
                <c:formatCode>#,##0</c:formatCode>
                <c:ptCount val="2"/>
                <c:pt idx="0">
                  <c:v>2590.663</c:v>
                </c:pt>
                <c:pt idx="1">
                  <c:v>3791.71</c:v>
                </c:pt>
              </c:numCache>
            </c:numRef>
          </c:val>
        </c:ser>
        <c:ser>
          <c:idx val="1"/>
          <c:order val="1"/>
          <c:tx>
            <c:strRef>
              <c:f>'2'!$A$18</c:f>
              <c:strCache>
                <c:ptCount val="1"/>
                <c:pt idx="0">
                  <c:v>Ремонт рухомого складу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'2'!$B$16:$C$16</c:f>
              <c:strCache>
                <c:ptCount val="2"/>
                <c:pt idx="0">
                  <c:v>2016 рік очік.</c:v>
                </c:pt>
                <c:pt idx="1">
                  <c:v>2017 рік (проект)</c:v>
                </c:pt>
              </c:strCache>
            </c:strRef>
          </c:cat>
          <c:val>
            <c:numRef>
              <c:f>'2'!$B$18:$C$18</c:f>
              <c:numCache>
                <c:formatCode>#,##0</c:formatCode>
                <c:ptCount val="2"/>
                <c:pt idx="0">
                  <c:v>2802.5680000000002</c:v>
                </c:pt>
                <c:pt idx="1">
                  <c:v>5007.3140000000003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87214720"/>
        <c:axId val="87327104"/>
      </c:barChart>
      <c:catAx>
        <c:axId val="8721472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vert="horz"/>
          <a:lstStyle/>
          <a:p>
            <a:pPr>
              <a:defRPr/>
            </a:pPr>
            <a:endParaRPr lang="ru-RU"/>
          </a:p>
        </c:txPr>
        <c:crossAx val="87327104"/>
        <c:crosses val="autoZero"/>
        <c:auto val="1"/>
        <c:lblAlgn val="ctr"/>
        <c:lblOffset val="100"/>
        <c:noMultiLvlLbl val="0"/>
      </c:catAx>
      <c:valAx>
        <c:axId val="8732710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vert="horz"/>
          <a:lstStyle/>
          <a:p>
            <a:pPr>
              <a:defRPr/>
            </a:pPr>
            <a:endParaRPr lang="ru-RU"/>
          </a:p>
        </c:txPr>
        <c:crossAx val="8721472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vert="horz"/>
        <a:lstStyle/>
        <a:p>
          <a:pPr>
            <a:defRPr sz="800"/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latin typeface="Roboto" panose="02000000000000000000" pitchFamily="2" charset="0"/>
          <a:ea typeface="Roboto" panose="02000000000000000000" pitchFamily="2" charset="0"/>
          <a:cs typeface="Roboto" panose="02000000000000000000" pitchFamily="2" charset="0"/>
        </a:defRPr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/>
              <a:t>Зміна ціни на вугілля</a:t>
            </a:r>
          </a:p>
        </c:rich>
      </c:tx>
      <c:layout/>
      <c:overlay val="0"/>
      <c:spPr>
        <a:noFill/>
        <a:ln>
          <a:noFill/>
        </a:ln>
        <a:effectLst/>
      </c:spPr>
    </c:title>
    <c:autoTitleDeleted val="0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'Лист2 (2)'!$B$5</c:f>
              <c:strCache>
                <c:ptCount val="1"/>
                <c:pt idx="0">
                  <c:v>Вугілля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  <a:sp3d/>
          </c:spPr>
          <c:invertIfNegative val="0"/>
          <c:dLbls>
            <c:dLbl>
              <c:idx val="0"/>
              <c:layout>
                <c:manualLayout>
                  <c:x val="-1.8957345971563633E-3"/>
                  <c:y val="0.1191344356887718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5.1525796467822025E-3"/>
                  <c:y val="0.1809076769247861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1.8957345971563982E-3"/>
                  <c:y val="0.1676706872656788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5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'Лист2 (2)'!$C$4:$E$4</c:f>
              <c:strCache>
                <c:ptCount val="3"/>
                <c:pt idx="0">
                  <c:v>01.01.2016</c:v>
                </c:pt>
                <c:pt idx="1">
                  <c:v>01.10.2016</c:v>
                </c:pt>
                <c:pt idx="2">
                  <c:v> 2017 р.</c:v>
                </c:pt>
              </c:strCache>
            </c:strRef>
          </c:cat>
          <c:val>
            <c:numRef>
              <c:f>'Лист2 (2)'!$C$5:$E$5</c:f>
              <c:numCache>
                <c:formatCode>_-* #\ ##0_р_._-;\-* #\ ##0_р_._-;_-* "-"??_р_._-;_-@_-</c:formatCode>
                <c:ptCount val="3"/>
                <c:pt idx="0">
                  <c:v>1300</c:v>
                </c:pt>
                <c:pt idx="1">
                  <c:v>3300</c:v>
                </c:pt>
                <c:pt idx="2">
                  <c:v>3580.5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144368384"/>
        <c:axId val="146283520"/>
        <c:axId val="0"/>
      </c:bar3DChart>
      <c:catAx>
        <c:axId val="144368384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33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ru-RU"/>
                  <a:t>періоди</a:t>
                </a:r>
              </a:p>
            </c:rich>
          </c:tx>
          <c:layout>
            <c:manualLayout>
              <c:xMode val="edge"/>
              <c:yMode val="edge"/>
              <c:x val="0.44158793894838977"/>
              <c:y val="0.91869469435088347"/>
            </c:manualLayout>
          </c:layout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46283520"/>
        <c:crosses val="autoZero"/>
        <c:auto val="1"/>
        <c:lblAlgn val="ctr"/>
        <c:lblOffset val="100"/>
        <c:noMultiLvlLbl val="0"/>
      </c:catAx>
      <c:valAx>
        <c:axId val="14628352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33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ru-RU"/>
                  <a:t>ціна грн/т.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</c:title>
        <c:numFmt formatCode="_-* #\ ##0_р_._-;\-* #\ ##0_р_._-;_-* &quot;-&quot;??_р_._-;_-@_-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4436838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/>
              <a:t>Зміна ціни на руду  залізну</a:t>
            </a:r>
          </a:p>
        </c:rich>
      </c:tx>
      <c:layout/>
      <c:overlay val="0"/>
      <c:spPr>
        <a:noFill/>
        <a:ln>
          <a:noFill/>
        </a:ln>
        <a:effectLst/>
      </c:spPr>
    </c:title>
    <c:autoTitleDeleted val="0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0.20743244078029485"/>
          <c:y val="0.19486111111111112"/>
          <c:w val="0.75987780609221567"/>
          <c:h val="0.67003135024788563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'Лист2 (2)'!$B$10</c:f>
              <c:strCache>
                <c:ptCount val="1"/>
                <c:pt idx="0">
                  <c:v>руда залізна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  <a:sp3d/>
          </c:spPr>
          <c:invertIfNegative val="0"/>
          <c:dLbls>
            <c:dLbl>
              <c:idx val="0"/>
              <c:layout>
                <c:manualLayout>
                  <c:x val="-4.2750909329482887E-17"/>
                  <c:y val="0.11990176740869811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-6.9956841586312699E-3"/>
                  <c:y val="0.21102711063930868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-6.9956841586312699E-3"/>
                  <c:y val="0.2206192520320045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'Лист2 (2)'!$C$9:$E$9</c:f>
              <c:strCache>
                <c:ptCount val="3"/>
                <c:pt idx="0">
                  <c:v>01.01.2016</c:v>
                </c:pt>
                <c:pt idx="1">
                  <c:v>01.10.2016</c:v>
                </c:pt>
                <c:pt idx="2">
                  <c:v> 2017 р.</c:v>
                </c:pt>
              </c:strCache>
            </c:strRef>
          </c:cat>
          <c:val>
            <c:numRef>
              <c:f>'Лист2 (2)'!$C$10:$E$10</c:f>
              <c:numCache>
                <c:formatCode>_-* #\ ##0_р_._-;\-* #\ ##0_р_._-;_-* "-"??_р_._-;_-@_-</c:formatCode>
                <c:ptCount val="3"/>
                <c:pt idx="0">
                  <c:v>462</c:v>
                </c:pt>
                <c:pt idx="1">
                  <c:v>1373</c:v>
                </c:pt>
                <c:pt idx="2">
                  <c:v>1490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149526400"/>
        <c:axId val="149614592"/>
        <c:axId val="0"/>
      </c:bar3DChart>
      <c:catAx>
        <c:axId val="14952640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49614592"/>
        <c:crosses val="autoZero"/>
        <c:auto val="1"/>
        <c:lblAlgn val="ctr"/>
        <c:lblOffset val="100"/>
        <c:noMultiLvlLbl val="0"/>
      </c:catAx>
      <c:valAx>
        <c:axId val="14961459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33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ru-RU"/>
                  <a:t>ціна грн/т</a:t>
                </a:r>
              </a:p>
            </c:rich>
          </c:tx>
          <c:layout>
            <c:manualLayout>
              <c:xMode val="edge"/>
              <c:yMode val="edge"/>
              <c:x val="3.4490584928289325E-2"/>
              <c:y val="0.39045332594721388"/>
            </c:manualLayout>
          </c:layout>
          <c:overlay val="0"/>
          <c:spPr>
            <a:noFill/>
            <a:ln>
              <a:noFill/>
            </a:ln>
            <a:effectLst/>
          </c:spPr>
        </c:title>
        <c:numFmt formatCode="_-* #\ ##0_р_._-;\-* #\ ##0_р_._-;_-* &quot;-&quot;??_р_._-;_-@_-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4952640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4"/>
    </mc:Choice>
    <mc:Fallback>
      <c:style val="4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/>
              <a:t>Зміна ціни на зернові (пшениця)</a:t>
            </a:r>
          </a:p>
        </c:rich>
      </c:tx>
      <c:layout/>
      <c:overlay val="0"/>
      <c:spPr>
        <a:noFill/>
        <a:ln>
          <a:noFill/>
        </a:ln>
        <a:effectLst/>
      </c:spPr>
    </c:title>
    <c:autoTitleDeleted val="0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0.22298978428920085"/>
          <c:y val="0.18560185185185185"/>
          <c:w val="0.70720547179345661"/>
          <c:h val="0.67003135024788563"/>
        </c:manualLayout>
      </c:layout>
      <c:bar3DChart>
        <c:barDir val="col"/>
        <c:grouping val="standard"/>
        <c:varyColors val="0"/>
        <c:ser>
          <c:idx val="0"/>
          <c:order val="0"/>
          <c:tx>
            <c:strRef>
              <c:f>'Лист2 (2)'!$B$16</c:f>
              <c:strCache>
                <c:ptCount val="1"/>
                <c:pt idx="0">
                  <c:v>зернові (пшениця)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  <a:sp3d/>
          </c:spPr>
          <c:invertIfNegative val="0"/>
          <c:dLbls>
            <c:dLbl>
              <c:idx val="0"/>
              <c:layout>
                <c:manualLayout>
                  <c:x val="0"/>
                  <c:y val="8.772082614338885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0"/>
                  <c:y val="0.12586031577094925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-2.4999995078741127E-3"/>
                  <c:y val="0.16781375436126558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'Лист2 (2)'!$C$15:$E$15</c:f>
              <c:strCache>
                <c:ptCount val="3"/>
                <c:pt idx="0">
                  <c:v>01.01.2016</c:v>
                </c:pt>
                <c:pt idx="1">
                  <c:v>01.10.2016</c:v>
                </c:pt>
                <c:pt idx="2">
                  <c:v> 2017 р.</c:v>
                </c:pt>
              </c:strCache>
            </c:strRef>
          </c:cat>
          <c:val>
            <c:numRef>
              <c:f>'Лист2 (2)'!$C$16:$E$16</c:f>
              <c:numCache>
                <c:formatCode>_-* #\ ##0_р_._-;\-* #\ ##0_р_._-;_-* "-"??_р_._-;_-@_-</c:formatCode>
                <c:ptCount val="3"/>
                <c:pt idx="0">
                  <c:v>3936</c:v>
                </c:pt>
                <c:pt idx="1">
                  <c:v>4320</c:v>
                </c:pt>
                <c:pt idx="2">
                  <c:v>4687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150576128"/>
        <c:axId val="151086208"/>
        <c:axId val="84259264"/>
      </c:bar3DChart>
      <c:catAx>
        <c:axId val="15057612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51086208"/>
        <c:crosses val="autoZero"/>
        <c:auto val="1"/>
        <c:lblAlgn val="ctr"/>
        <c:lblOffset val="100"/>
        <c:noMultiLvlLbl val="0"/>
      </c:catAx>
      <c:valAx>
        <c:axId val="15108620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33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ru-RU"/>
                  <a:t>ціна  грн/т</a:t>
                </a:r>
              </a:p>
              <a:p>
                <a:pPr>
                  <a:defRPr sz="133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</c:title>
        <c:numFmt formatCode="_-* #\ ##0_р_._-;\-* #\ ##0_р_._-;_-* &quot;-&quot;??_р_._-;_-@_-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50576128"/>
        <c:crosses val="autoZero"/>
        <c:crossBetween val="between"/>
      </c:valAx>
      <c:serAx>
        <c:axId val="84259264"/>
        <c:scaling>
          <c:orientation val="minMax"/>
        </c:scaling>
        <c:delete val="1"/>
        <c:axPos val="b"/>
        <c:majorTickMark val="none"/>
        <c:minorTickMark val="none"/>
        <c:tickLblPos val="nextTo"/>
        <c:crossAx val="151086208"/>
        <c:crosses val="autoZero"/>
      </c:ser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6"/>
    </mc:Choice>
    <mc:Fallback>
      <c:style val="6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/>
              <a:t>Зміна ціни на бензин</a:t>
            </a:r>
          </a:p>
        </c:rich>
      </c:tx>
      <c:layout/>
      <c:overlay val="0"/>
      <c:spPr>
        <a:noFill/>
        <a:ln>
          <a:noFill/>
        </a:ln>
        <a:effectLst/>
      </c:spPr>
    </c:title>
    <c:autoTitleDeleted val="0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0.26200628035229062"/>
          <c:y val="0.18020904793945833"/>
          <c:w val="0.70266259288584187"/>
          <c:h val="0.61395726182906685"/>
        </c:manualLayout>
      </c:layout>
      <c:bar3DChart>
        <c:barDir val="col"/>
        <c:grouping val="standard"/>
        <c:varyColors val="0"/>
        <c:ser>
          <c:idx val="0"/>
          <c:order val="0"/>
          <c:tx>
            <c:strRef>
              <c:f>'Лист2 (2)'!$B$23</c:f>
              <c:strCache>
                <c:ptCount val="1"/>
                <c:pt idx="0">
                  <c:v>бензин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  <a:sp3d/>
          </c:spPr>
          <c:invertIfNegative val="0"/>
          <c:dLbls>
            <c:dLbl>
              <c:idx val="0"/>
              <c:layout>
                <c:manualLayout>
                  <c:x val="-2.523659305993737E-3"/>
                  <c:y val="0.1264145321633740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2.523659305993691E-3"/>
                  <c:y val="0.1601250740736070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-9.2533105602769917E-17"/>
                  <c:y val="0.1601250740736071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'Лист2 (2)'!$C$22:$E$22</c:f>
              <c:strCache>
                <c:ptCount val="3"/>
                <c:pt idx="0">
                  <c:v>01.01.2016</c:v>
                </c:pt>
                <c:pt idx="1">
                  <c:v>01.10.2016</c:v>
                </c:pt>
                <c:pt idx="2">
                  <c:v> 2017 р.</c:v>
                </c:pt>
              </c:strCache>
            </c:strRef>
          </c:cat>
          <c:val>
            <c:numRef>
              <c:f>'Лист2 (2)'!$C$23:$E$23</c:f>
              <c:numCache>
                <c:formatCode>_-* #\ ##0_р_._-;\-* #\ ##0_р_._-;_-* "-"??_р_._-;_-@_-</c:formatCode>
                <c:ptCount val="3"/>
                <c:pt idx="0">
                  <c:v>17617</c:v>
                </c:pt>
                <c:pt idx="1">
                  <c:v>24406</c:v>
                </c:pt>
                <c:pt idx="2">
                  <c:v>26481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151526784"/>
        <c:axId val="151594496"/>
        <c:axId val="84260608"/>
      </c:bar3DChart>
      <c:catAx>
        <c:axId val="15152678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51594496"/>
        <c:crosses val="autoZero"/>
        <c:auto val="1"/>
        <c:lblAlgn val="ctr"/>
        <c:lblOffset val="100"/>
        <c:noMultiLvlLbl val="0"/>
      </c:catAx>
      <c:valAx>
        <c:axId val="15159449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33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ru-RU"/>
                  <a:t>ціна грн/т</a:t>
                </a:r>
              </a:p>
            </c:rich>
          </c:tx>
          <c:layout>
            <c:manualLayout>
              <c:xMode val="edge"/>
              <c:yMode val="edge"/>
              <c:x val="1.3343003143621449E-2"/>
              <c:y val="0.37832798594130596"/>
            </c:manualLayout>
          </c:layout>
          <c:overlay val="0"/>
          <c:spPr>
            <a:noFill/>
            <a:ln>
              <a:noFill/>
            </a:ln>
            <a:effectLst/>
          </c:spPr>
        </c:title>
        <c:numFmt formatCode="_-* #\ ##0_р_._-;\-* #\ ##0_р_._-;_-* &quot;-&quot;??_р_._-;_-@_-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51526784"/>
        <c:crosses val="autoZero"/>
        <c:crossBetween val="between"/>
      </c:valAx>
      <c:serAx>
        <c:axId val="84260608"/>
        <c:scaling>
          <c:orientation val="minMax"/>
        </c:scaling>
        <c:delete val="1"/>
        <c:axPos val="b"/>
        <c:majorTickMark val="none"/>
        <c:minorTickMark val="none"/>
        <c:tickLblPos val="nextTo"/>
        <c:crossAx val="151594496"/>
        <c:crosses val="autoZero"/>
      </c:serAx>
      <c:spPr>
        <a:noFill/>
        <a:ln w="25400"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8.2065269583982192E-2"/>
          <c:y val="0.25442208548931916"/>
          <c:w val="0.85268432980139686"/>
          <c:h val="0.54655599732417437"/>
        </c:manualLayout>
      </c:layout>
      <c:barChart>
        <c:barDir val="col"/>
        <c:grouping val="clustered"/>
        <c:varyColors val="0"/>
        <c:ser>
          <c:idx val="2"/>
          <c:order val="0"/>
          <c:tx>
            <c:strRef>
              <c:f>'[Диаграмма в Microsoft PowerPoint]Лист1'!$A$2</c:f>
              <c:strCache>
                <c:ptCount val="1"/>
                <c:pt idx="0">
                  <c:v>Вантажообіг, млрд. ткм</c:v>
                </c:pt>
              </c:strCache>
            </c:strRef>
          </c:tx>
          <c:spPr>
            <a:solidFill>
              <a:srgbClr val="4BACC6">
                <a:lumMod val="60000"/>
                <a:lumOff val="40000"/>
              </a:srgbClr>
            </a:solidFill>
            <a:ln>
              <a:solidFill>
                <a:schemeClr val="accent1"/>
              </a:solidFill>
            </a:ln>
            <a:effectLst/>
          </c:spPr>
          <c:invertIfNegative val="0"/>
          <c:dLbls>
            <c:dLbl>
              <c:idx val="8"/>
              <c:layout>
                <c:manualLayout>
                  <c:x val="6.8505019543484164E-3"/>
                  <c:y val="3.31779513790619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000" b="1" i="0" u="none" strike="noStrike" kern="1200" baseline="0">
                    <a:solidFill>
                      <a:schemeClr val="accent5">
                        <a:lumMod val="50000"/>
                      </a:schemeClr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'[Диаграмма в Microsoft PowerPoint]Лист1'!$C$1:$L$1</c:f>
              <c:strCache>
                <c:ptCount val="10"/>
                <c:pt idx="0">
                  <c:v>2008</c:v>
                </c:pt>
                <c:pt idx="1">
                  <c:v>2009</c:v>
                </c:pt>
                <c:pt idx="2">
                  <c:v>2010</c:v>
                </c:pt>
                <c:pt idx="3">
                  <c:v>2011</c:v>
                </c:pt>
                <c:pt idx="4">
                  <c:v>2012</c:v>
                </c:pt>
                <c:pt idx="5">
                  <c:v>2013</c:v>
                </c:pt>
                <c:pt idx="6">
                  <c:v>2014</c:v>
                </c:pt>
                <c:pt idx="7">
                  <c:v>2015</c:v>
                </c:pt>
                <c:pt idx="8">
                  <c:v>2016 
прогноз</c:v>
                </c:pt>
                <c:pt idx="9">
                  <c:v>2017 
прогноз</c:v>
                </c:pt>
              </c:strCache>
            </c:strRef>
          </c:cat>
          <c:val>
            <c:numRef>
              <c:f>'[Диаграмма в Microsoft PowerPoint]Лист1'!$C$2:$L$2</c:f>
              <c:numCache>
                <c:formatCode>0.0</c:formatCode>
                <c:ptCount val="10"/>
                <c:pt idx="0">
                  <c:v>187.8</c:v>
                </c:pt>
                <c:pt idx="1">
                  <c:v>151.30000000000001</c:v>
                </c:pt>
                <c:pt idx="2">
                  <c:v>172.07400000000001</c:v>
                </c:pt>
                <c:pt idx="3">
                  <c:v>192.595</c:v>
                </c:pt>
                <c:pt idx="4">
                  <c:v>195.42400000000001</c:v>
                </c:pt>
                <c:pt idx="5">
                  <c:v>190.53100000000001</c:v>
                </c:pt>
                <c:pt idx="6">
                  <c:v>182.56700000000001</c:v>
                </c:pt>
                <c:pt idx="7">
                  <c:v>168.4</c:v>
                </c:pt>
                <c:pt idx="8">
                  <c:v>165.8</c:v>
                </c:pt>
                <c:pt idx="9">
                  <c:v>168.9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axId val="175766144"/>
        <c:axId val="153693568"/>
      </c:barChart>
      <c:lineChart>
        <c:grouping val="standard"/>
        <c:varyColors val="0"/>
        <c:ser>
          <c:idx val="0"/>
          <c:order val="1"/>
          <c:tx>
            <c:strRef>
              <c:f>'[Диаграмма в Microsoft PowerPoint]Лист1'!$A$3</c:f>
              <c:strCache>
                <c:ptCount val="1"/>
                <c:pt idx="0">
                  <c:v>доходна ставка, коп/ткм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12700">
                <a:solidFill>
                  <a:schemeClr val="accent1"/>
                </a:solidFill>
              </a:ln>
              <a:effectLst/>
            </c:spPr>
          </c:marker>
          <c:dLbls>
            <c:dLbl>
              <c:idx val="2"/>
              <c:layout>
                <c:manualLayout>
                  <c:x val="1.4946550194987751E-3"/>
                  <c:y val="2.004196503418804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0"/>
                  <c:y val="2.805875104786336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7"/>
              <c:layout>
                <c:manualLayout>
                  <c:x val="-1.2079007094787403E-2"/>
                  <c:y val="2.709058047915478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8"/>
              <c:layout>
                <c:manualLayout>
                  <c:x val="-3.5965135260329191E-2"/>
                  <c:y val="-2.76482928158850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000" b="1" i="0" u="none" strike="noStrike" kern="1200" baseline="0">
                    <a:solidFill>
                      <a:schemeClr val="accent1">
                        <a:lumMod val="75000"/>
                      </a:schemeClr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'[Диаграмма в Microsoft PowerPoint]Лист1'!$C$1:$L$1</c:f>
              <c:strCache>
                <c:ptCount val="10"/>
                <c:pt idx="0">
                  <c:v>2008</c:v>
                </c:pt>
                <c:pt idx="1">
                  <c:v>2009</c:v>
                </c:pt>
                <c:pt idx="2">
                  <c:v>2010</c:v>
                </c:pt>
                <c:pt idx="3">
                  <c:v>2011</c:v>
                </c:pt>
                <c:pt idx="4">
                  <c:v>2012</c:v>
                </c:pt>
                <c:pt idx="5">
                  <c:v>2013</c:v>
                </c:pt>
                <c:pt idx="6">
                  <c:v>2014</c:v>
                </c:pt>
                <c:pt idx="7">
                  <c:v>2015</c:v>
                </c:pt>
                <c:pt idx="8">
                  <c:v>2016 
прогноз</c:v>
                </c:pt>
                <c:pt idx="9">
                  <c:v>2017 
прогноз</c:v>
                </c:pt>
              </c:strCache>
            </c:strRef>
          </c:cat>
          <c:val>
            <c:numRef>
              <c:f>'[Диаграмма в Microsoft PowerPoint]Лист1'!$C$3:$L$3</c:f>
              <c:numCache>
                <c:formatCode>General</c:formatCode>
                <c:ptCount val="10"/>
                <c:pt idx="0">
                  <c:v>11.04</c:v>
                </c:pt>
                <c:pt idx="1">
                  <c:v>12.67</c:v>
                </c:pt>
                <c:pt idx="2" formatCode="0.00">
                  <c:v>12.49</c:v>
                </c:pt>
                <c:pt idx="3" formatCode="0.00">
                  <c:v>13.77</c:v>
                </c:pt>
                <c:pt idx="4" formatCode="0.00">
                  <c:v>14.44</c:v>
                </c:pt>
                <c:pt idx="5" formatCode="0.00">
                  <c:v>14.76</c:v>
                </c:pt>
                <c:pt idx="6" formatCode="0.00">
                  <c:v>15.12</c:v>
                </c:pt>
                <c:pt idx="7" formatCode="0.00">
                  <c:v>20.46</c:v>
                </c:pt>
                <c:pt idx="8" formatCode="0.00">
                  <c:v>23.4</c:v>
                </c:pt>
                <c:pt idx="9" formatCode="0.00">
                  <c:v>30.23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53691648"/>
        <c:axId val="152581632"/>
      </c:lineChart>
      <c:valAx>
        <c:axId val="152581632"/>
        <c:scaling>
          <c:orientation val="minMax"/>
          <c:min val="7"/>
        </c:scaling>
        <c:delete val="0"/>
        <c:axPos val="r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r>
                  <a:rPr lang="ru-RU"/>
                  <a:t> доходна ставка, коп. 10 т-км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153691648"/>
        <c:crosses val="max"/>
        <c:crossBetween val="between"/>
      </c:valAx>
      <c:catAx>
        <c:axId val="153691648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r>
                  <a:rPr lang="ru-RU"/>
                  <a:t>роки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152581632"/>
        <c:crosses val="autoZero"/>
        <c:auto val="1"/>
        <c:lblAlgn val="ctr"/>
        <c:lblOffset val="100"/>
        <c:noMultiLvlLbl val="0"/>
      </c:catAx>
      <c:valAx>
        <c:axId val="153693568"/>
        <c:scaling>
          <c:orientation val="minMax"/>
          <c:min val="100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r>
                  <a:rPr lang="ru-RU"/>
                  <a:t>Вантажообіг, млрд. т-км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</c:title>
        <c:numFmt formatCode="0.0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175766144"/>
        <c:crosses val="autoZero"/>
        <c:crossBetween val="between"/>
      </c:valAx>
      <c:catAx>
        <c:axId val="175766144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153693568"/>
        <c:crosses val="autoZero"/>
        <c:auto val="1"/>
        <c:lblAlgn val="ctr"/>
        <c:lblOffset val="100"/>
        <c:noMultiLvlLbl val="0"/>
      </c:cat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latin typeface="Times New Roman" panose="02020603050405020304" pitchFamily="18" charset="0"/>
          <a:cs typeface="Times New Roman" panose="02020603050405020304" pitchFamily="18" charset="0"/>
        </a:defRPr>
      </a:pPr>
      <a:endParaRPr lang="ru-RU"/>
    </a:p>
  </c:txPr>
  <c:externalData r:id="rId2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r>
              <a:rPr lang="ru-RU"/>
              <a:t>Доходна ставка, центів США за 10 т-км </a:t>
            </a:r>
          </a:p>
        </c:rich>
      </c:tx>
      <c:layout/>
      <c:overlay val="0"/>
      <c:spPr>
        <a:noFill/>
        <a:ln>
          <a:noFill/>
        </a:ln>
        <a:effectLst/>
      </c:sp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'[Диаграмма в Microsoft PowerPoint]Лист1'!$B$7</c:f>
              <c:strCache>
                <c:ptCount val="1"/>
                <c:pt idx="0">
                  <c:v>центи США</c:v>
                </c:pt>
              </c:strCache>
            </c:strRef>
          </c:tx>
          <c:spPr>
            <a:ln w="28575" cap="rnd">
              <a:solidFill>
                <a:schemeClr val="accent5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5"/>
              </a:solidFill>
              <a:ln w="9525">
                <a:solidFill>
                  <a:schemeClr val="accent1"/>
                </a:solidFill>
              </a:ln>
              <a:effectLst/>
            </c:spPr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000" b="1" i="0" u="none" strike="noStrike" kern="1200" baseline="0">
                    <a:solidFill>
                      <a:schemeClr val="accent5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'[Диаграмма в Microsoft PowerPoint]Лист1'!$C$6:$L$6</c:f>
              <c:strCache>
                <c:ptCount val="10"/>
                <c:pt idx="0">
                  <c:v>2008</c:v>
                </c:pt>
                <c:pt idx="1">
                  <c:v>2009</c:v>
                </c:pt>
                <c:pt idx="2">
                  <c:v>2010</c:v>
                </c:pt>
                <c:pt idx="3">
                  <c:v>2011</c:v>
                </c:pt>
                <c:pt idx="4">
                  <c:v>2012</c:v>
                </c:pt>
                <c:pt idx="5">
                  <c:v>2013</c:v>
                </c:pt>
                <c:pt idx="6">
                  <c:v>2014</c:v>
                </c:pt>
                <c:pt idx="7">
                  <c:v>2015</c:v>
                </c:pt>
                <c:pt idx="8">
                  <c:v>2016 прогноз</c:v>
                </c:pt>
                <c:pt idx="9">
                  <c:v>2017 
прогноз</c:v>
                </c:pt>
              </c:strCache>
            </c:strRef>
          </c:cat>
          <c:val>
            <c:numRef>
              <c:f>'[Диаграмма в Microsoft PowerPoint]Лист1'!$C$7:$L$7</c:f>
              <c:numCache>
                <c:formatCode>0.00</c:formatCode>
                <c:ptCount val="10"/>
                <c:pt idx="0">
                  <c:v>2.0959902794653704</c:v>
                </c:pt>
                <c:pt idx="1">
                  <c:v>1.6261936543792996</c:v>
                </c:pt>
                <c:pt idx="2">
                  <c:v>1.5739200564544584</c:v>
                </c:pt>
                <c:pt idx="3">
                  <c:v>1.7282494101109493</c:v>
                </c:pt>
                <c:pt idx="4">
                  <c:v>1.8070329120260293</c:v>
                </c:pt>
                <c:pt idx="5">
                  <c:v>1.8466157888152133</c:v>
                </c:pt>
                <c:pt idx="6">
                  <c:v>1.2720098934102821</c:v>
                </c:pt>
                <c:pt idx="7">
                  <c:v>0.93661162661881381</c:v>
                </c:pt>
                <c:pt idx="8">
                  <c:v>0.87640449438202239</c:v>
                </c:pt>
                <c:pt idx="9">
                  <c:v>1.1113970588235293</c:v>
                </c:pt>
              </c:numCache>
            </c:numRef>
          </c:val>
          <c:smooth val="0"/>
        </c:ser>
        <c:dLbls>
          <c:dLblPos val="t"/>
          <c:showLegendKey val="0"/>
          <c:showVal val="1"/>
          <c:showCatName val="0"/>
          <c:showSerName val="0"/>
          <c:showPercent val="0"/>
          <c:showBubbleSize val="0"/>
        </c:dLbls>
        <c:marker val="1"/>
        <c:smooth val="0"/>
        <c:axId val="178650112"/>
        <c:axId val="178785664"/>
      </c:lineChart>
      <c:catAx>
        <c:axId val="178650112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r>
                  <a:rPr lang="ru-RU"/>
                  <a:t>роки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178785664"/>
        <c:crosses val="autoZero"/>
        <c:auto val="1"/>
        <c:lblAlgn val="ctr"/>
        <c:lblOffset val="100"/>
        <c:noMultiLvlLbl val="0"/>
      </c:catAx>
      <c:valAx>
        <c:axId val="178785664"/>
        <c:scaling>
          <c:orientation val="minMax"/>
          <c:min val="0.70000000000000007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r>
                  <a:rPr lang="ru-RU"/>
                  <a:t>центи США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</c:title>
        <c:numFmt formatCode="0.0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17865011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latin typeface="Times New Roman" panose="02020603050405020304" pitchFamily="18" charset="0"/>
          <a:cs typeface="Times New Roman" panose="02020603050405020304" pitchFamily="18" charset="0"/>
        </a:defRPr>
      </a:pPr>
      <a:endParaRPr lang="ru-RU"/>
    </a:p>
  </c:tx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3.8891613167812242E-2"/>
          <c:y val="0.11061167407959675"/>
          <c:w val="0.92386083428179666"/>
          <c:h val="0.72475388488049164"/>
        </c:manualLayout>
      </c:layout>
      <c:lineChart>
        <c:grouping val="standard"/>
        <c:varyColors val="0"/>
        <c:ser>
          <c:idx val="1"/>
          <c:order val="1"/>
          <c:tx>
            <c:strRef>
              <c:f>Тарифи!$C$1</c:f>
              <c:strCache>
                <c:ptCount val="1"/>
                <c:pt idx="0">
                  <c:v>Середньорічний тариф на перевезення 1 тонни,
дол. США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dLbls>
            <c:dLbl>
              <c:idx val="0"/>
              <c:layout>
                <c:manualLayout>
                  <c:x val="-3.2881212348422797E-2"/>
                  <c:y val="-4.916846313367308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-3.7813394200686239E-2"/>
                  <c:y val="-2.892262537274892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-3.6169333583265101E-2"/>
                  <c:y val="-4.049167552184847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-1.9728727409053674E-2"/>
                  <c:y val="-3.759941298457353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1.6440606174211395E-3"/>
                  <c:y val="-2.603036283547401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6"/>
              <c:layout>
                <c:manualLayout>
                  <c:x val="-1.2056305252287943E-16"/>
                  <c:y val="-3.181488791002376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7"/>
              <c:layout>
                <c:manualLayout>
                  <c:x val="-3.1237151731001649E-2"/>
                  <c:y val="2.603036283547398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accent5">
                        <a:lumMod val="50000"/>
                      </a:schemeClr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Тарифи!$A$2:$A$10</c:f>
              <c:strCache>
                <c:ptCount val="9"/>
                <c:pt idx="0">
                  <c:v>2009</c:v>
                </c:pt>
                <c:pt idx="1">
                  <c:v>2010</c:v>
                </c:pt>
                <c:pt idx="2">
                  <c:v>2011</c:v>
                </c:pt>
                <c:pt idx="3">
                  <c:v>2012</c:v>
                </c:pt>
                <c:pt idx="4">
                  <c:v>2013</c:v>
                </c:pt>
                <c:pt idx="5">
                  <c:v>2014</c:v>
                </c:pt>
                <c:pt idx="6">
                  <c:v>2015</c:v>
                </c:pt>
                <c:pt idx="7">
                  <c:v>2016</c:v>
                </c:pt>
                <c:pt idx="8">
                  <c:v>2017 (прогноз)</c:v>
                </c:pt>
              </c:strCache>
            </c:strRef>
          </c:cat>
          <c:val>
            <c:numRef>
              <c:f>Тарифи!$C$2:$C$10</c:f>
              <c:numCache>
                <c:formatCode>0.00</c:formatCode>
                <c:ptCount val="9"/>
                <c:pt idx="0">
                  <c:v>7.1</c:v>
                </c:pt>
                <c:pt idx="1">
                  <c:v>6.96</c:v>
                </c:pt>
                <c:pt idx="2">
                  <c:v>7.88</c:v>
                </c:pt>
                <c:pt idx="3">
                  <c:v>8.5299999999999994</c:v>
                </c:pt>
                <c:pt idx="4">
                  <c:v>8.59</c:v>
                </c:pt>
                <c:pt idx="5">
                  <c:v>6.42</c:v>
                </c:pt>
                <c:pt idx="6">
                  <c:v>4.83</c:v>
                </c:pt>
                <c:pt idx="7">
                  <c:v>4.42</c:v>
                </c:pt>
                <c:pt idx="8">
                  <c:v>5.46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83580160"/>
        <c:axId val="183582080"/>
      </c:lineChart>
      <c:lineChart>
        <c:grouping val="standard"/>
        <c:varyColors val="0"/>
        <c:ser>
          <c:idx val="0"/>
          <c:order val="0"/>
          <c:tx>
            <c:strRef>
              <c:f>Тарифи!$B$1</c:f>
              <c:strCache>
                <c:ptCount val="1"/>
                <c:pt idx="0">
                  <c:v>Середньорічний тариф на перевезення 1 тонни,
грн.</c:v>
                </c:pt>
              </c:strCache>
            </c:strRef>
          </c:tx>
          <c:spPr>
            <a:ln w="28575" cap="rnd">
              <a:solidFill>
                <a:schemeClr val="accent4">
                  <a:lumMod val="75000"/>
                </a:schemeClr>
              </a:solidFill>
              <a:round/>
            </a:ln>
            <a:effectLst/>
          </c:spPr>
          <c:marker>
            <c:symbol val="none"/>
          </c:marker>
          <c:dLbls>
            <c:dLbl>
              <c:idx val="0"/>
              <c:layout>
                <c:manualLayout>
                  <c:x val="-3.9457454818107356E-2"/>
                  <c:y val="-2.603036283547398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-1.9728727409053674E-2"/>
                  <c:y val="-3.470715044729864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-1.6440606174211454E-2"/>
                  <c:y val="-2.892262537274898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-2.4660909261317091E-2"/>
                  <c:y val="-2.892262537274887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-2.4660909261317091E-2"/>
                  <c:y val="-2.892262537274898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5"/>
              <c:layout>
                <c:manualLayout>
                  <c:x val="-4.4389636670370762E-2"/>
                  <c:y val="-2.892262537274898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6"/>
              <c:layout>
                <c:manualLayout>
                  <c:x val="-3.4525272965843928E-2"/>
                  <c:y val="-3.470715044729870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7"/>
              <c:layout>
                <c:manualLayout>
                  <c:x val="-5.7542121609739878E-2"/>
                  <c:y val="-3.470715044729864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8"/>
              <c:layout>
                <c:manualLayout>
                  <c:x val="-4.932181852263298E-3"/>
                  <c:y val="-1.735357522364929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tx2">
                        <a:lumMod val="75000"/>
                      </a:schemeClr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Тарифи!$A$2:$A$10</c:f>
              <c:strCache>
                <c:ptCount val="9"/>
                <c:pt idx="0">
                  <c:v>2009</c:v>
                </c:pt>
                <c:pt idx="1">
                  <c:v>2010</c:v>
                </c:pt>
                <c:pt idx="2">
                  <c:v>2011</c:v>
                </c:pt>
                <c:pt idx="3">
                  <c:v>2012</c:v>
                </c:pt>
                <c:pt idx="4">
                  <c:v>2013</c:v>
                </c:pt>
                <c:pt idx="5">
                  <c:v>2014</c:v>
                </c:pt>
                <c:pt idx="6">
                  <c:v>2015</c:v>
                </c:pt>
                <c:pt idx="7">
                  <c:v>2016</c:v>
                </c:pt>
                <c:pt idx="8">
                  <c:v>2017 (прогноз)</c:v>
                </c:pt>
              </c:strCache>
            </c:strRef>
          </c:cat>
          <c:val>
            <c:numRef>
              <c:f>Тарифи!$B$2:$B$10</c:f>
              <c:numCache>
                <c:formatCode>0.00</c:formatCode>
                <c:ptCount val="9"/>
                <c:pt idx="0">
                  <c:v>55.28</c:v>
                </c:pt>
                <c:pt idx="1">
                  <c:v>55.24</c:v>
                </c:pt>
                <c:pt idx="2">
                  <c:v>62.79</c:v>
                </c:pt>
                <c:pt idx="3">
                  <c:v>68.16</c:v>
                </c:pt>
                <c:pt idx="4">
                  <c:v>68.62</c:v>
                </c:pt>
                <c:pt idx="5">
                  <c:v>76.33</c:v>
                </c:pt>
                <c:pt idx="6">
                  <c:v>105.46</c:v>
                </c:pt>
                <c:pt idx="7">
                  <c:v>117.94</c:v>
                </c:pt>
                <c:pt idx="8">
                  <c:v>148.6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83725056"/>
        <c:axId val="183723136"/>
      </c:lineChart>
      <c:catAx>
        <c:axId val="18358016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183582080"/>
        <c:crosses val="autoZero"/>
        <c:auto val="1"/>
        <c:lblAlgn val="ctr"/>
        <c:lblOffset val="100"/>
        <c:noMultiLvlLbl val="0"/>
      </c:catAx>
      <c:valAx>
        <c:axId val="183582080"/>
        <c:scaling>
          <c:orientation val="minMax"/>
          <c:min val="4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183580160"/>
        <c:crosses val="autoZero"/>
        <c:crossBetween val="between"/>
      </c:valAx>
      <c:valAx>
        <c:axId val="183723136"/>
        <c:scaling>
          <c:orientation val="minMax"/>
          <c:min val="40"/>
        </c:scaling>
        <c:delete val="0"/>
        <c:axPos val="r"/>
        <c:numFmt formatCode="0" sourceLinked="0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183725056"/>
        <c:crosses val="max"/>
        <c:crossBetween val="between"/>
      </c:valAx>
      <c:catAx>
        <c:axId val="183725056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183723136"/>
        <c:crosses val="autoZero"/>
        <c:auto val="1"/>
        <c:lblAlgn val="ctr"/>
        <c:lblOffset val="100"/>
        <c:noMultiLvlLbl val="0"/>
      </c:cat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latin typeface="Times New Roman" panose="02020603050405020304" pitchFamily="18" charset="0"/>
          <a:cs typeface="Times New Roman" panose="02020603050405020304" pitchFamily="18" charset="0"/>
        </a:defRPr>
      </a:pPr>
      <a:endParaRPr lang="ru-RU"/>
    </a:p>
  </c:txPr>
  <c:externalData r:id="rId1">
    <c:autoUpdate val="0"/>
  </c:externalData>
  <c:userShapes r:id="rId2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3.7339013613871964E-2"/>
          <c:y val="2.9466023535784147E-2"/>
          <c:w val="0.93888888888888888"/>
          <c:h val="0.78017058951121832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rgbClr val="05284F"/>
            </a:solidFill>
            <a:scene3d>
              <a:camera prst="orthographicFront"/>
              <a:lightRig rig="threePt" dir="t"/>
            </a:scene3d>
            <a:sp3d/>
          </c:spPr>
          <c:invertIfNegative val="0"/>
          <c:dPt>
            <c:idx val="0"/>
            <c:invertIfNegative val="0"/>
            <c:bubble3D val="0"/>
            <c:spPr>
              <a:solidFill>
                <a:srgbClr val="05284F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1"/>
            <c:invertIfNegative val="0"/>
            <c:bubble3D val="0"/>
            <c:spPr>
              <a:solidFill>
                <a:srgbClr val="05284F"/>
              </a:solidFill>
              <a:scene3d>
                <a:camera prst="orthographicFront"/>
                <a:lightRig rig="threePt" dir="t"/>
              </a:scene3d>
              <a:sp3d/>
            </c:spPr>
          </c:dPt>
          <c:dLbls>
            <c:spPr>
              <a:noFill/>
              <a:ln w="25400">
                <a:noFill/>
              </a:ln>
            </c:sp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multiLvlStrRef>
              <c:f>динаміка!$B$4:$J$6</c:f>
              <c:multiLvlStrCache>
                <c:ptCount val="9"/>
                <c:lvl>
                  <c:pt idx="0">
                    <c:v>УЗ</c:v>
                  </c:pt>
                  <c:pt idx="1">
                    <c:v>УЗ 
(прогноз на 2017 р.)</c:v>
                  </c:pt>
                  <c:pt idx="2">
                    <c:v>КЗХ</c:v>
                  </c:pt>
                  <c:pt idx="3">
                    <c:v>БЧ</c:v>
                  </c:pt>
                  <c:pt idx="4">
                    <c:v>РЖД</c:v>
                  </c:pt>
                  <c:pt idx="5">
                    <c:v>ЧФР</c:v>
                  </c:pt>
                  <c:pt idx="6">
                    <c:v>ЗССК</c:v>
                  </c:pt>
                  <c:pt idx="7">
                    <c:v>ПКП</c:v>
                  </c:pt>
                  <c:pt idx="8">
                    <c:v>МАВ</c:v>
                  </c:pt>
                </c:lvl>
                <c:lvl>
                  <c:pt idx="0">
                    <c:v>Залізничні адміністрації</c:v>
                  </c:pt>
                </c:lvl>
              </c:multiLvlStrCache>
            </c:multiLvlStrRef>
          </c:cat>
          <c:val>
            <c:numRef>
              <c:f>динаміка!$B$7:$J$7</c:f>
              <c:numCache>
                <c:formatCode>0.00</c:formatCode>
                <c:ptCount val="9"/>
                <c:pt idx="0">
                  <c:v>9.1234944860767164E-2</c:v>
                </c:pt>
                <c:pt idx="1">
                  <c:v>0.11</c:v>
                </c:pt>
                <c:pt idx="2">
                  <c:v>0.15</c:v>
                </c:pt>
                <c:pt idx="3">
                  <c:v>0.2</c:v>
                </c:pt>
                <c:pt idx="4">
                  <c:v>0.28000000000000003</c:v>
                </c:pt>
                <c:pt idx="5">
                  <c:v>0.89</c:v>
                </c:pt>
                <c:pt idx="6">
                  <c:v>0.95</c:v>
                </c:pt>
                <c:pt idx="7">
                  <c:v>1.08</c:v>
                </c:pt>
                <c:pt idx="8">
                  <c:v>1.21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5"/>
        <c:overlap val="-25"/>
        <c:axId val="185131392"/>
        <c:axId val="185132928"/>
      </c:barChart>
      <c:catAx>
        <c:axId val="18513139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txPr>
          <a:bodyPr rot="0" vert="horz"/>
          <a:lstStyle/>
          <a:p>
            <a:pPr>
              <a:defRPr/>
            </a:pPr>
            <a:endParaRPr lang="ru-RU"/>
          </a:p>
        </c:txPr>
        <c:crossAx val="185132928"/>
        <c:crosses val="autoZero"/>
        <c:auto val="1"/>
        <c:lblAlgn val="ctr"/>
        <c:lblOffset val="100"/>
        <c:noMultiLvlLbl val="0"/>
      </c:catAx>
      <c:valAx>
        <c:axId val="185132928"/>
        <c:scaling>
          <c:orientation val="minMax"/>
        </c:scaling>
        <c:delete val="1"/>
        <c:axPos val="l"/>
        <c:majorGridlines>
          <c:spPr>
            <a:ln w="3175">
              <a:prstDash val="dash"/>
            </a:ln>
          </c:spPr>
        </c:majorGridlines>
        <c:numFmt formatCode="0.00" sourceLinked="1"/>
        <c:majorTickMark val="out"/>
        <c:minorTickMark val="none"/>
        <c:tickLblPos val="nextTo"/>
        <c:crossAx val="185131392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200" b="1" i="0" u="none" strike="noStrike" baseline="0">
          <a:solidFill>
            <a:srgbClr val="000000"/>
          </a:solidFill>
          <a:latin typeface="Times New Roman"/>
          <a:ea typeface="Times New Roman"/>
          <a:cs typeface="Times New Roman"/>
        </a:defRPr>
      </a:pPr>
      <a:endParaRPr lang="ru-RU"/>
    </a:p>
  </c:txPr>
  <c:externalData r:id="rId2">
    <c:autoUpdate val="0"/>
  </c:externalData>
  <c:userShapes r:id="rId3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5.xml><?xml version="1.0" encoding="utf-8"?>
<cs:colorStyle xmlns:cs="http://schemas.microsoft.com/office/drawing/2012/chartStyle" xmlns:a="http://schemas.openxmlformats.org/drawingml/2006/main" meth="withinLinearReversed" id="24">
  <a:schemeClr val="accent4"/>
</cs:colorStyle>
</file>

<file path=ppt/charts/colors1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3">
  <a:schemeClr val="accent6"/>
  <a:schemeClr val="accent5"/>
  <a:schemeClr val="accent4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withinLinear" id="15">
  <a:schemeClr val="accent2"/>
</cs:colorStyle>
</file>

<file path=ppt/charts/colors5.xml><?xml version="1.0" encoding="utf-8"?>
<cs:colorStyle xmlns:cs="http://schemas.microsoft.com/office/drawing/2012/chartStyle" xmlns:a="http://schemas.openxmlformats.org/drawingml/2006/main" meth="withinLinear" id="17">
  <a:schemeClr val="accent4"/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1">
  <a:schemeClr val="accent1"/>
  <a:schemeClr val="accent3"/>
  <a:schemeClr val="accent5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30">
  <cs:axisTitle>
    <cs:lnRef idx="0"/>
    <cs:fillRef idx="0"/>
    <cs:effectRef idx="0"/>
    <cs:fontRef idx="minor">
      <a:schemeClr val="dk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b="0" kern="1200" spc="20" baseline="0"/>
  </cs:categoryAxis>
  <cs:chartArea mods="allowNoLineOverride"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>
  <cs:dataPoint3D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 cmpd="sng" algn="ctr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 cap="flat" cmpd="sng" algn="ctr">
        <a:solidFill>
          <a:schemeClr val="phClr"/>
        </a:solidFill>
        <a:round/>
      </a:ln>
    </cs:spPr>
  </cs:dataPointMarker>
  <cs:dataPointMarkerLayout symbol="circle" size="4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65000"/>
        <a:lumOff val="35000"/>
      </a:schemeClr>
    </cs:fontRef>
    <cs:spPr>
      <a:ln w="9525">
        <a:solidFill>
          <a:schemeClr val="dk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  <a:alpha val="33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>
        <a:solidFill>
          <a:schemeClr val="dk1">
            <a:lumMod val="15000"/>
            <a:lumOff val="85000"/>
          </a:schemeClr>
        </a:solidFill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dk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dk1"/>
    </cs:fontRef>
    <cs:spPr>
      <a:gradFill>
        <a:gsLst>
          <a:gs pos="100000">
            <a:schemeClr val="lt1">
              <a:lumMod val="95000"/>
            </a:schemeClr>
          </a:gs>
          <a:gs pos="0">
            <a:schemeClr val="lt1"/>
          </a:gs>
        </a:gsLst>
        <a:lin ang="5400000" scaled="0"/>
      </a:gradFill>
    </cs:spPr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dk1">
        <a:lumMod val="50000"/>
        <a:lumOff val="50000"/>
      </a:schemeClr>
    </cs:fontRef>
    <cs:defRPr sz="1862" kern="1200" cap="none" spc="2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 spc="20" baseline="0"/>
  </cs:valueAxis>
  <cs:wall>
    <cs:lnRef idx="0"/>
    <cs:fillRef idx="0"/>
    <cs:effectRef idx="0"/>
    <cs:fontRef idx="minor">
      <a:schemeClr val="dk1"/>
    </cs:fontRef>
  </cs:wall>
</cs:chartStyle>
</file>

<file path=ppt/charts/style10.xml><?xml version="1.0" encoding="utf-8"?>
<cs:chartStyle xmlns:cs="http://schemas.microsoft.com/office/drawing/2012/chartStyle" xmlns:a="http://schemas.openxmlformats.org/drawingml/2006/main" id="30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1.xml><?xml version="1.0" encoding="utf-8"?>
<cs:chartStyle xmlns:cs="http://schemas.microsoft.com/office/drawing/2012/chartStyle" xmlns:a="http://schemas.openxmlformats.org/drawingml/2006/main" id="30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2.xml><?xml version="1.0" encoding="utf-8"?>
<cs:chartStyle xmlns:cs="http://schemas.microsoft.com/office/drawing/2012/chartStyle" xmlns:a="http://schemas.openxmlformats.org/drawingml/2006/main" id="30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3.xml><?xml version="1.0" encoding="utf-8"?>
<cs:chartStyle xmlns:cs="http://schemas.microsoft.com/office/drawing/2012/chartStyle" xmlns:a="http://schemas.openxmlformats.org/drawingml/2006/main" id="30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4.xml><?xml version="1.0" encoding="utf-8"?>
<cs:chartStyle xmlns:cs="http://schemas.microsoft.com/office/drawing/2012/chartStyle" xmlns:a="http://schemas.openxmlformats.org/drawingml/2006/main" id="30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5.xml><?xml version="1.0" encoding="utf-8"?>
<cs:chartStyle xmlns:cs="http://schemas.microsoft.com/office/drawing/2012/chartStyle" xmlns:a="http://schemas.openxmlformats.org/drawingml/2006/main" id="30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6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7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0.08475</cdr:x>
      <cdr:y>0.926</cdr:y>
    </cdr:from>
    <cdr:to>
      <cdr:x>0.0925</cdr:x>
      <cdr:y>0.9545</cdr:y>
    </cdr:to>
    <cdr:sp macro="" textlink="">
      <cdr:nvSpPr>
        <cdr:cNvPr id="3074" name="Text Box 2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858169" y="6526911"/>
          <a:ext cx="77081" cy="200882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0.62924</cdr:x>
      <cdr:y>0.54286</cdr:y>
    </cdr:from>
    <cdr:to>
      <cdr:x>0.7842</cdr:x>
      <cdr:y>0.67891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6219825" y="3838575"/>
          <a:ext cx="1533525" cy="96202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0.64368</cdr:x>
      <cdr:y>0.59389</cdr:y>
    </cdr:from>
    <cdr:to>
      <cdr:x>0.79118</cdr:x>
      <cdr:y>0.7237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6362700" y="4200525"/>
          <a:ext cx="1457325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0.80947</cdr:x>
      <cdr:y>0.57525</cdr:y>
    </cdr:from>
    <cdr:to>
      <cdr:x>0.98246</cdr:x>
      <cdr:y>0.74099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8001000" y="4067175"/>
          <a:ext cx="1714500" cy="117157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0.91201</cdr:x>
      <cdr:y>0.29298</cdr:y>
    </cdr:from>
    <cdr:to>
      <cdr:x>1</cdr:x>
      <cdr:y>0.42312</cdr:y>
    </cdr:to>
    <cdr:sp macro="" textlink="">
      <cdr:nvSpPr>
        <cdr:cNvPr id="13" name="TextBox 12"/>
        <cdr:cNvSpPr txBox="1"/>
      </cdr:nvSpPr>
      <cdr:spPr>
        <a:xfrm xmlns:a="http://schemas.openxmlformats.org/drawingml/2006/main">
          <a:off x="9329021" y="2045539"/>
          <a:ext cx="898448" cy="90861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0.08475</cdr:x>
      <cdr:y>0.926</cdr:y>
    </cdr:from>
    <cdr:to>
      <cdr:x>0.0925</cdr:x>
      <cdr:y>0.9545</cdr:y>
    </cdr:to>
    <cdr:sp macro="" textlink="">
      <cdr:nvSpPr>
        <cdr:cNvPr id="8" name="Text Box 2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858169" y="6526911"/>
          <a:ext cx="77081" cy="200882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0.62924</cdr:x>
      <cdr:y>0.54286</cdr:y>
    </cdr:from>
    <cdr:to>
      <cdr:x>0.7842</cdr:x>
      <cdr:y>0.67891</cdr:y>
    </cdr:to>
    <cdr:sp macro="" textlink="">
      <cdr:nvSpPr>
        <cdr:cNvPr id="12" name="TextBox 1"/>
        <cdr:cNvSpPr txBox="1"/>
      </cdr:nvSpPr>
      <cdr:spPr>
        <a:xfrm xmlns:a="http://schemas.openxmlformats.org/drawingml/2006/main">
          <a:off x="6219825" y="3838575"/>
          <a:ext cx="1533525" cy="96202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0.64368</cdr:x>
      <cdr:y>0.59389</cdr:y>
    </cdr:from>
    <cdr:to>
      <cdr:x>0.79118</cdr:x>
      <cdr:y>0.7237</cdr:y>
    </cdr:to>
    <cdr:sp macro="" textlink="">
      <cdr:nvSpPr>
        <cdr:cNvPr id="14" name="TextBox 2"/>
        <cdr:cNvSpPr txBox="1"/>
      </cdr:nvSpPr>
      <cdr:spPr>
        <a:xfrm xmlns:a="http://schemas.openxmlformats.org/drawingml/2006/main">
          <a:off x="6362700" y="4200525"/>
          <a:ext cx="1457325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0.80947</cdr:x>
      <cdr:y>0.57525</cdr:y>
    </cdr:from>
    <cdr:to>
      <cdr:x>0.98246</cdr:x>
      <cdr:y>0.74099</cdr:y>
    </cdr:to>
    <cdr:sp macro="" textlink="">
      <cdr:nvSpPr>
        <cdr:cNvPr id="15" name="TextBox 3"/>
        <cdr:cNvSpPr txBox="1"/>
      </cdr:nvSpPr>
      <cdr:spPr>
        <a:xfrm xmlns:a="http://schemas.openxmlformats.org/drawingml/2006/main">
          <a:off x="8001000" y="4067175"/>
          <a:ext cx="1714500" cy="117157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0.87311</cdr:x>
      <cdr:y>0.26835</cdr:y>
    </cdr:from>
    <cdr:to>
      <cdr:x>1</cdr:x>
      <cdr:y>0.32618</cdr:y>
    </cdr:to>
    <cdr:sp macro="" textlink="">
      <cdr:nvSpPr>
        <cdr:cNvPr id="16" name="TextBox 9"/>
        <cdr:cNvSpPr txBox="1"/>
      </cdr:nvSpPr>
      <cdr:spPr>
        <a:xfrm xmlns:a="http://schemas.openxmlformats.org/drawingml/2006/main">
          <a:off x="5343525" y="1136241"/>
          <a:ext cx="776605" cy="24488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pPr algn="r"/>
          <a:endParaRPr lang="uk-UA" sz="1000" b="1"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  <cdr:relSizeAnchor xmlns:cdr="http://schemas.openxmlformats.org/drawingml/2006/chartDrawing">
    <cdr:from>
      <cdr:x>0.84197</cdr:x>
      <cdr:y>0.28794</cdr:y>
    </cdr:from>
    <cdr:to>
      <cdr:x>0.92996</cdr:x>
      <cdr:y>0.33314</cdr:y>
    </cdr:to>
    <cdr:sp macro="" textlink="">
      <cdr:nvSpPr>
        <cdr:cNvPr id="19" name="TextBox 12"/>
        <cdr:cNvSpPr txBox="1"/>
      </cdr:nvSpPr>
      <cdr:spPr>
        <a:xfrm xmlns:a="http://schemas.openxmlformats.org/drawingml/2006/main">
          <a:off x="5152995" y="1219200"/>
          <a:ext cx="538510" cy="19136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0.86891</cdr:x>
      <cdr:y>0.46794</cdr:y>
    </cdr:from>
    <cdr:to>
      <cdr:x>0.9768</cdr:x>
      <cdr:y>0.46794</cdr:y>
    </cdr:to>
    <cdr:cxnSp macro="">
      <cdr:nvCxnSpPr>
        <cdr:cNvPr id="6" name="Прямая соединительная линия 5"/>
        <cdr:cNvCxnSpPr/>
      </cdr:nvCxnSpPr>
      <cdr:spPr>
        <a:xfrm xmlns:a="http://schemas.openxmlformats.org/drawingml/2006/main">
          <a:off x="6319416" y="2055402"/>
          <a:ext cx="784663" cy="0"/>
        </a:xfrm>
        <a:prstGeom xmlns:a="http://schemas.openxmlformats.org/drawingml/2006/main" prst="line">
          <a:avLst/>
        </a:prstGeom>
        <a:ln xmlns:a="http://schemas.openxmlformats.org/drawingml/2006/main" w="31750">
          <a:solidFill>
            <a:schemeClr val="accent2">
              <a:lumMod val="75000"/>
            </a:schemeClr>
          </a:solidFill>
          <a:prstDash val="dash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0.9109</cdr:x>
      <cdr:y>0.36102</cdr:y>
    </cdr:from>
    <cdr:to>
      <cdr:x>1</cdr:x>
      <cdr:y>0.49119</cdr:y>
    </cdr:to>
    <cdr:sp macro="" textlink="">
      <cdr:nvSpPr>
        <cdr:cNvPr id="17" name="TextBox 16"/>
        <cdr:cNvSpPr txBox="1"/>
      </cdr:nvSpPr>
      <cdr:spPr>
        <a:xfrm xmlns:a="http://schemas.openxmlformats.org/drawingml/2006/main">
          <a:off x="9739312" y="2536031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ru-RU" sz="1100"/>
        </a:p>
      </cdr:txBody>
    </cdr:sp>
  </cdr:relSizeAnchor>
  <cdr:relSizeAnchor xmlns:cdr="http://schemas.openxmlformats.org/drawingml/2006/chartDrawing">
    <cdr:from>
      <cdr:x>0.93619</cdr:x>
      <cdr:y>0.4154</cdr:y>
    </cdr:from>
    <cdr:to>
      <cdr:x>1</cdr:x>
      <cdr:y>0.45691</cdr:y>
    </cdr:to>
    <cdr:sp macro="" textlink="">
      <cdr:nvSpPr>
        <cdr:cNvPr id="18" name="TextBox 17"/>
        <cdr:cNvSpPr txBox="1"/>
      </cdr:nvSpPr>
      <cdr:spPr>
        <a:xfrm xmlns:a="http://schemas.openxmlformats.org/drawingml/2006/main">
          <a:off x="6808730" y="1824621"/>
          <a:ext cx="464078" cy="18233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ru-RU" sz="900" b="1" dirty="0" smtClean="0">
              <a:solidFill>
                <a:schemeClr val="accent4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241,3</a:t>
          </a:r>
          <a:endParaRPr lang="ru-RU" sz="900" b="1" dirty="0">
            <a:solidFill>
              <a:schemeClr val="accent4">
                <a:lumMod val="50000"/>
              </a:schemeClr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</cdr:x>
      <cdr:y>0.0416</cdr:y>
    </cdr:from>
    <cdr:to>
      <cdr:x>0.13177</cdr:x>
      <cdr:y>0.1181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0" y="216024"/>
          <a:ext cx="1195550" cy="39729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ru-RU" sz="1000" b="1" dirty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дол. США</a:t>
          </a:r>
        </a:p>
      </cdr:txBody>
    </cdr:sp>
  </cdr:relSizeAnchor>
  <cdr:relSizeAnchor xmlns:cdr="http://schemas.openxmlformats.org/drawingml/2006/chartDrawing">
    <cdr:from>
      <cdr:x>0.93835</cdr:x>
      <cdr:y>0.02773</cdr:y>
    </cdr:from>
    <cdr:to>
      <cdr:x>1</cdr:x>
      <cdr:y>0.10072</cdr:y>
    </cdr:to>
    <cdr:sp macro="" textlink="">
      <cdr:nvSpPr>
        <cdr:cNvPr id="3" name="TextBox 1"/>
        <cdr:cNvSpPr txBox="1"/>
      </cdr:nvSpPr>
      <cdr:spPr>
        <a:xfrm xmlns:a="http://schemas.openxmlformats.org/drawingml/2006/main">
          <a:off x="8513657" y="144016"/>
          <a:ext cx="559351" cy="37906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ru-RU" sz="1000" b="1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грн.</a:t>
          </a:r>
        </a:p>
      </cdr:txBody>
    </cdr:sp>
  </cdr:relSizeAnchor>
  <cdr:relSizeAnchor xmlns:cdr="http://schemas.openxmlformats.org/drawingml/2006/chartDrawing">
    <cdr:from>
      <cdr:x>0.50794</cdr:x>
      <cdr:y>0.16638</cdr:y>
    </cdr:from>
    <cdr:to>
      <cdr:x>0.81251</cdr:x>
      <cdr:y>0.16855</cdr:y>
    </cdr:to>
    <cdr:cxnSp macro="">
      <cdr:nvCxnSpPr>
        <cdr:cNvPr id="5" name="Прямая соединительная линия 4"/>
        <cdr:cNvCxnSpPr/>
      </cdr:nvCxnSpPr>
      <cdr:spPr>
        <a:xfrm xmlns:a="http://schemas.openxmlformats.org/drawingml/2006/main" flipV="1">
          <a:off x="4608512" y="864096"/>
          <a:ext cx="2763366" cy="11270"/>
        </a:xfrm>
        <a:prstGeom xmlns:a="http://schemas.openxmlformats.org/drawingml/2006/main" prst="line">
          <a:avLst/>
        </a:prstGeom>
        <a:ln xmlns:a="http://schemas.openxmlformats.org/drawingml/2006/main">
          <a:prstDash val="dash"/>
        </a:ln>
      </cdr:spPr>
      <cdr:style>
        <a:lnRef xmlns:a="http://schemas.openxmlformats.org/drawingml/2006/main" idx="1">
          <a:schemeClr val="accent2"/>
        </a:lnRef>
        <a:fillRef xmlns:a="http://schemas.openxmlformats.org/drawingml/2006/main" idx="0">
          <a:schemeClr val="accent2"/>
        </a:fillRef>
        <a:effectRef xmlns:a="http://schemas.openxmlformats.org/drawingml/2006/main" idx="0">
          <a:schemeClr val="accent2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0.80159</cdr:x>
      <cdr:y>0.16638</cdr:y>
    </cdr:from>
    <cdr:to>
      <cdr:x>0.80395</cdr:x>
      <cdr:y>0.78091</cdr:y>
    </cdr:to>
    <cdr:cxnSp macro="">
      <cdr:nvCxnSpPr>
        <cdr:cNvPr id="8" name="Прямая со стрелкой 7"/>
        <cdr:cNvCxnSpPr/>
      </cdr:nvCxnSpPr>
      <cdr:spPr>
        <a:xfrm xmlns:a="http://schemas.openxmlformats.org/drawingml/2006/main">
          <a:off x="7272808" y="864096"/>
          <a:ext cx="21437" cy="3191484"/>
        </a:xfrm>
        <a:prstGeom xmlns:a="http://schemas.openxmlformats.org/drawingml/2006/main" prst="straightConnector1">
          <a:avLst/>
        </a:prstGeom>
        <a:ln xmlns:a="http://schemas.openxmlformats.org/drawingml/2006/main">
          <a:solidFill>
            <a:schemeClr val="accent4">
              <a:lumMod val="50000"/>
            </a:schemeClr>
          </a:solidFill>
          <a:prstDash val="dash"/>
          <a:tailEnd type="triangle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0.81746</cdr:x>
      <cdr:y>0.16638</cdr:y>
    </cdr:from>
    <cdr:to>
      <cdr:x>0.91241</cdr:x>
      <cdr:y>0.16855</cdr:y>
    </cdr:to>
    <cdr:cxnSp macro="">
      <cdr:nvCxnSpPr>
        <cdr:cNvPr id="15" name="Прямая соединительная линия 14"/>
        <cdr:cNvCxnSpPr/>
      </cdr:nvCxnSpPr>
      <cdr:spPr>
        <a:xfrm xmlns:a="http://schemas.openxmlformats.org/drawingml/2006/main">
          <a:off x="7416824" y="864096"/>
          <a:ext cx="861482" cy="11269"/>
        </a:xfrm>
        <a:prstGeom xmlns:a="http://schemas.openxmlformats.org/drawingml/2006/main" prst="line">
          <a:avLst/>
        </a:prstGeom>
        <a:ln xmlns:a="http://schemas.openxmlformats.org/drawingml/2006/main">
          <a:solidFill>
            <a:srgbClr val="0070C0"/>
          </a:solidFill>
          <a:prstDash val="dashDot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0.9127</cdr:x>
      <cdr:y>0.16638</cdr:y>
    </cdr:from>
    <cdr:to>
      <cdr:x>0.91369</cdr:x>
      <cdr:y>0.64859</cdr:y>
    </cdr:to>
    <cdr:cxnSp macro="">
      <cdr:nvCxnSpPr>
        <cdr:cNvPr id="17" name="Прямая со стрелкой 16"/>
        <cdr:cNvCxnSpPr/>
      </cdr:nvCxnSpPr>
      <cdr:spPr>
        <a:xfrm xmlns:a="http://schemas.openxmlformats.org/drawingml/2006/main">
          <a:off x="8280920" y="864096"/>
          <a:ext cx="8997" cy="2504293"/>
        </a:xfrm>
        <a:prstGeom xmlns:a="http://schemas.openxmlformats.org/drawingml/2006/main" prst="straightConnector1">
          <a:avLst/>
        </a:prstGeom>
        <a:ln xmlns:a="http://schemas.openxmlformats.org/drawingml/2006/main">
          <a:solidFill>
            <a:srgbClr val="0000FF"/>
          </a:solidFill>
          <a:prstDash val="dashDot"/>
          <a:tailEnd type="triangle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0.83333</cdr:x>
      <cdr:y>0.44143</cdr:y>
    </cdr:from>
    <cdr:to>
      <cdr:x>0.9739</cdr:x>
      <cdr:y>0.5</cdr:y>
    </cdr:to>
    <cdr:sp macro="" textlink="">
      <cdr:nvSpPr>
        <cdr:cNvPr id="18" name="TextBox 3"/>
        <cdr:cNvSpPr txBox="1"/>
      </cdr:nvSpPr>
      <cdr:spPr>
        <a:xfrm xmlns:a="http://schemas.openxmlformats.org/drawingml/2006/main">
          <a:off x="7560840" y="2292523"/>
          <a:ext cx="1275392" cy="304178"/>
        </a:xfrm>
        <a:prstGeom xmlns:a="http://schemas.openxmlformats.org/drawingml/2006/main" prst="rect">
          <a:avLst/>
        </a:prstGeom>
        <a:solidFill xmlns:a="http://schemas.openxmlformats.org/drawingml/2006/main">
          <a:schemeClr val="lt1"/>
        </a:solidFill>
        <a:ln xmlns:a="http://schemas.openxmlformats.org/drawingml/2006/main" w="9525" cmpd="sng">
          <a:solidFill>
            <a:schemeClr val="lt1">
              <a:shade val="50000"/>
            </a:schemeClr>
          </a:solidFill>
        </a:ln>
      </cdr:spPr>
      <cdr:style>
        <a:lnRef xmlns:a="http://schemas.openxmlformats.org/drawingml/2006/main" idx="0">
          <a:scrgbClr r="0" g="0" b="0"/>
        </a:lnRef>
        <a:fillRef xmlns:a="http://schemas.openxmlformats.org/drawingml/2006/main" idx="0">
          <a:scrgbClr r="0" g="0" b="0"/>
        </a:fillRef>
        <a:effectRef xmlns:a="http://schemas.openxmlformats.org/drawingml/2006/main" idx="0">
          <a:scrgbClr r="0" g="0" b="0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wrap="square" rtlCol="0" anchor="t"/>
        <a:lstStyle xmlns:a="http://schemas.openxmlformats.org/drawingml/2006/main">
          <a:lvl1pPr marL="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ru-RU" sz="900" b="1" dirty="0" err="1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нижче</a:t>
          </a:r>
          <a:r>
            <a:rPr lang="ru-RU" sz="900" b="1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в 1,57 </a:t>
          </a:r>
          <a:r>
            <a:rPr lang="ru-RU" sz="900" b="1" dirty="0" smtClean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рази</a:t>
          </a:r>
          <a:endParaRPr lang="ru-RU" sz="900" b="1" dirty="0">
            <a:solidFill>
              <a:schemeClr val="tx2">
                <a:lumMod val="75000"/>
              </a:schemeClr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  <cdr:relSizeAnchor xmlns:cdr="http://schemas.openxmlformats.org/drawingml/2006/chartDrawing">
    <cdr:from>
      <cdr:x>0.68254</cdr:x>
      <cdr:y>0.59621</cdr:y>
    </cdr:from>
    <cdr:to>
      <cdr:x>0.83763</cdr:x>
      <cdr:y>0.64793</cdr:y>
    </cdr:to>
    <cdr:sp macro="" textlink="">
      <cdr:nvSpPr>
        <cdr:cNvPr id="9" name="TextBox 3"/>
        <cdr:cNvSpPr txBox="1"/>
      </cdr:nvSpPr>
      <cdr:spPr>
        <a:xfrm xmlns:a="http://schemas.openxmlformats.org/drawingml/2006/main">
          <a:off x="5404531" y="2934036"/>
          <a:ext cx="1228061" cy="254521"/>
        </a:xfrm>
        <a:prstGeom xmlns:a="http://schemas.openxmlformats.org/drawingml/2006/main" prst="rect">
          <a:avLst/>
        </a:prstGeom>
        <a:solidFill xmlns:a="http://schemas.openxmlformats.org/drawingml/2006/main">
          <a:schemeClr val="lt1"/>
        </a:solidFill>
        <a:ln xmlns:a="http://schemas.openxmlformats.org/drawingml/2006/main" w="9525" cmpd="sng">
          <a:solidFill>
            <a:schemeClr val="lt1">
              <a:shade val="50000"/>
            </a:schemeClr>
          </a:solidFill>
        </a:ln>
      </cdr:spPr>
      <cdr:style>
        <a:lnRef xmlns:a="http://schemas.openxmlformats.org/drawingml/2006/main" idx="0">
          <a:scrgbClr r="0" g="0" b="0"/>
        </a:lnRef>
        <a:fillRef xmlns:a="http://schemas.openxmlformats.org/drawingml/2006/main" idx="0">
          <a:scrgbClr r="0" g="0" b="0"/>
        </a:fillRef>
        <a:effectRef xmlns:a="http://schemas.openxmlformats.org/drawingml/2006/main" idx="0">
          <a:scrgbClr r="0" g="0" b="0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wrap="square" rtlCol="0" anchor="t"/>
        <a:lstStyle xmlns:a="http://schemas.openxmlformats.org/drawingml/2006/main">
          <a:lvl1pPr marL="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ru-RU" sz="900" b="1" dirty="0" err="1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нижче</a:t>
          </a:r>
          <a:r>
            <a:rPr lang="ru-RU" sz="900" b="1" dirty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в 1,94 </a:t>
          </a:r>
          <a:r>
            <a:rPr lang="ru-RU" sz="900" b="1" dirty="0" smtClean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рази</a:t>
          </a:r>
          <a:endParaRPr lang="ru-RU" sz="900" b="1" dirty="0">
            <a:solidFill>
              <a:schemeClr val="accent5">
                <a:lumMod val="50000"/>
              </a:schemeClr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0.02308</cdr:x>
      <cdr:y>0.69841</cdr:y>
    </cdr:from>
    <cdr:to>
      <cdr:x>0.56154</cdr:x>
      <cdr:y>0.69841</cdr:y>
    </cdr:to>
    <cdr:cxnSp macro="">
      <cdr:nvCxnSpPr>
        <cdr:cNvPr id="3" name="Прямая соединительная линия 2"/>
        <cdr:cNvCxnSpPr/>
      </cdr:nvCxnSpPr>
      <cdr:spPr>
        <a:xfrm xmlns:a="http://schemas.openxmlformats.org/drawingml/2006/main">
          <a:off x="216024" y="3168352"/>
          <a:ext cx="5040560" cy="0"/>
        </a:xfrm>
        <a:prstGeom xmlns:a="http://schemas.openxmlformats.org/drawingml/2006/main" prst="line">
          <a:avLst/>
        </a:prstGeom>
        <a:ln xmlns:a="http://schemas.openxmlformats.org/drawingml/2006/main" w="28575">
          <a:solidFill>
            <a:schemeClr val="accent5">
              <a:lumMod val="75000"/>
            </a:schemeClr>
          </a:solidFill>
          <a:prstDash val="sysDash"/>
        </a:ln>
      </cdr:spPr>
      <cdr:style>
        <a:lnRef xmlns:a="http://schemas.openxmlformats.org/drawingml/2006/main" idx="1">
          <a:schemeClr val="dk1"/>
        </a:lnRef>
        <a:fillRef xmlns:a="http://schemas.openxmlformats.org/drawingml/2006/main" idx="0">
          <a:schemeClr val="dk1"/>
        </a:fillRef>
        <a:effectRef xmlns:a="http://schemas.openxmlformats.org/drawingml/2006/main" idx="0">
          <a:schemeClr val="dk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0.13077</cdr:x>
      <cdr:y>0.36508</cdr:y>
    </cdr:from>
    <cdr:to>
      <cdr:x>0.13077</cdr:x>
      <cdr:y>0.69841</cdr:y>
    </cdr:to>
    <cdr:cxnSp macro="">
      <cdr:nvCxnSpPr>
        <cdr:cNvPr id="5" name="Прямая со стрелкой 4"/>
        <cdr:cNvCxnSpPr/>
      </cdr:nvCxnSpPr>
      <cdr:spPr>
        <a:xfrm xmlns:a="http://schemas.openxmlformats.org/drawingml/2006/main">
          <a:off x="1224136" y="1656184"/>
          <a:ext cx="0" cy="1512168"/>
        </a:xfrm>
        <a:prstGeom xmlns:a="http://schemas.openxmlformats.org/drawingml/2006/main" prst="straightConnector1">
          <a:avLst/>
        </a:prstGeom>
        <a:ln xmlns:a="http://schemas.openxmlformats.org/drawingml/2006/main" w="19050">
          <a:solidFill>
            <a:schemeClr val="tx1">
              <a:lumMod val="65000"/>
              <a:lumOff val="35000"/>
            </a:schemeClr>
          </a:solidFill>
          <a:tailEnd type="triangle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0.05385</cdr:x>
      <cdr:y>0.15873</cdr:y>
    </cdr:from>
    <cdr:to>
      <cdr:x>0.44615</cdr:x>
      <cdr:y>0.36508</cdr:y>
    </cdr:to>
    <cdr:sp macro="" textlink="">
      <cdr:nvSpPr>
        <cdr:cNvPr id="6" name="TextBox 5"/>
        <cdr:cNvSpPr txBox="1"/>
      </cdr:nvSpPr>
      <cdr:spPr>
        <a:xfrm xmlns:a="http://schemas.openxmlformats.org/drawingml/2006/main">
          <a:off x="504056" y="720080"/>
          <a:ext cx="3672408" cy="93610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pPr algn="ctr"/>
          <a:r>
            <a:rPr lang="uk-UA" sz="18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Вартість перевезення автотранспортом 1 т. на 10 км – не нижче 0,35 дол. США</a:t>
          </a:r>
          <a:endParaRPr lang="ru-RU" sz="18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024" cy="49712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47890" y="0"/>
            <a:ext cx="2945024" cy="49712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E99CCBB-2252-4BF3-8E01-0599B3B8974C}" type="datetimeFigureOut">
              <a:rPr lang="ru-RU" smtClean="0"/>
              <a:t>29.11.2016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34276"/>
            <a:ext cx="2945024" cy="4971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47890" y="9434276"/>
            <a:ext cx="2945024" cy="4971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AE46F2F-F3C2-40C8-BF0D-FBDE8946E5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2854246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2" y="9"/>
            <a:ext cx="2945024" cy="497125"/>
          </a:xfrm>
          <a:prstGeom prst="rect">
            <a:avLst/>
          </a:prstGeom>
        </p:spPr>
        <p:txBody>
          <a:bodyPr vert="horz" lIns="91665" tIns="45831" rIns="91665" bIns="45831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7891" y="9"/>
            <a:ext cx="2945024" cy="497125"/>
          </a:xfrm>
          <a:prstGeom prst="rect">
            <a:avLst/>
          </a:prstGeom>
        </p:spPr>
        <p:txBody>
          <a:bodyPr vert="horz" lIns="91665" tIns="45831" rIns="91665" bIns="45831" rtlCol="0"/>
          <a:lstStyle>
            <a:lvl1pPr algn="r">
              <a:defRPr sz="1200"/>
            </a:lvl1pPr>
          </a:lstStyle>
          <a:p>
            <a:fld id="{E2C98BFC-0017-471C-BA2E-5FBD60B8B82A}" type="datetimeFigureOut">
              <a:rPr lang="ru-RU" smtClean="0"/>
              <a:t>29.11.2016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2813" y="742950"/>
            <a:ext cx="4968875" cy="37258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665" tIns="45831" rIns="91665" bIns="45831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138" y="4717149"/>
            <a:ext cx="5436235" cy="4469368"/>
          </a:xfrm>
          <a:prstGeom prst="rect">
            <a:avLst/>
          </a:prstGeom>
        </p:spPr>
        <p:txBody>
          <a:bodyPr vert="horz" lIns="91665" tIns="45831" rIns="91665" bIns="45831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2" y="9432697"/>
            <a:ext cx="2945024" cy="497124"/>
          </a:xfrm>
          <a:prstGeom prst="rect">
            <a:avLst/>
          </a:prstGeom>
        </p:spPr>
        <p:txBody>
          <a:bodyPr vert="horz" lIns="91665" tIns="45831" rIns="91665" bIns="45831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7891" y="9432697"/>
            <a:ext cx="2945024" cy="497124"/>
          </a:xfrm>
          <a:prstGeom prst="rect">
            <a:avLst/>
          </a:prstGeom>
        </p:spPr>
        <p:txBody>
          <a:bodyPr vert="horz" lIns="91665" tIns="45831" rIns="91665" bIns="45831" rtlCol="0" anchor="b"/>
          <a:lstStyle>
            <a:lvl1pPr algn="r">
              <a:defRPr sz="1200"/>
            </a:lvl1pPr>
          </a:lstStyle>
          <a:p>
            <a:fld id="{A45D89DE-C015-4226-A4F3-E6E63B66C720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46193263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864691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32345" algn="l" defTabSz="864691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864691" algn="l" defTabSz="864691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297034" algn="l" defTabSz="864691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729383" algn="l" defTabSz="864691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161721" algn="l" defTabSz="864691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594073" algn="l" defTabSz="864691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026414" algn="l" defTabSz="864691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458762" algn="l" defTabSz="864691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912813" y="742950"/>
            <a:ext cx="4968875" cy="3725863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2943427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912813" y="742950"/>
            <a:ext cx="4968875" cy="3725863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064851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912813" y="742950"/>
            <a:ext cx="4968875" cy="3725863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355212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912813" y="742950"/>
            <a:ext cx="4968875" cy="3725863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85298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3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7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2960" y="758952"/>
            <a:ext cx="75438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7600" spc="-48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5038" y="4455621"/>
            <a:ext cx="7543800" cy="1143000"/>
          </a:xfrm>
        </p:spPr>
        <p:txBody>
          <a:bodyPr lIns="82598" rIns="82598">
            <a:normAutofit/>
          </a:bodyPr>
          <a:lstStyle>
            <a:lvl1pPr marL="0" indent="0" algn="l">
              <a:buNone/>
              <a:defRPr sz="2300" cap="all" spc="191" baseline="0">
                <a:solidFill>
                  <a:schemeClr val="tx2"/>
                </a:solidFill>
                <a:latin typeface="+mj-lt"/>
              </a:defRPr>
            </a:lvl1pPr>
            <a:lvl2pPr marL="435827" indent="0" algn="ctr">
              <a:buNone/>
              <a:defRPr sz="2300"/>
            </a:lvl2pPr>
            <a:lvl3pPr marL="871654" indent="0" algn="ctr">
              <a:buNone/>
              <a:defRPr sz="2300"/>
            </a:lvl3pPr>
            <a:lvl4pPr marL="1307481" indent="0" algn="ctr">
              <a:buNone/>
              <a:defRPr sz="1900"/>
            </a:lvl4pPr>
            <a:lvl5pPr marL="1743308" indent="0" algn="ctr">
              <a:buNone/>
              <a:defRPr sz="1900"/>
            </a:lvl5pPr>
            <a:lvl6pPr marL="2179135" indent="0" algn="ctr">
              <a:buNone/>
              <a:defRPr sz="1900"/>
            </a:lvl6pPr>
            <a:lvl7pPr marL="2614962" indent="0" algn="ctr">
              <a:buNone/>
              <a:defRPr sz="1900"/>
            </a:lvl7pPr>
            <a:lvl8pPr marL="3050789" indent="0" algn="ctr">
              <a:buNone/>
              <a:defRPr sz="1900"/>
            </a:lvl8pPr>
            <a:lvl9pPr marL="3486616" indent="0" algn="ctr">
              <a:buNone/>
              <a:defRPr sz="19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ru-RU" dirty="0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5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Рисунок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1496" y="210822"/>
            <a:ext cx="2573679" cy="10913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24243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4" y="0"/>
            <a:ext cx="3038093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3030054" y="0"/>
            <a:ext cx="48006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594359"/>
            <a:ext cx="2400300" cy="2286000"/>
          </a:xfrm>
        </p:spPr>
        <p:txBody>
          <a:bodyPr anchor="b">
            <a:normAutofit/>
          </a:bodyPr>
          <a:lstStyle>
            <a:lvl1pPr>
              <a:defRPr sz="34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00451" y="731521"/>
            <a:ext cx="4869180" cy="5257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2926081"/>
            <a:ext cx="2400300" cy="3379124"/>
          </a:xfrm>
        </p:spPr>
        <p:txBody>
          <a:bodyPr lIns="82598" rIns="82598">
            <a:normAutofit/>
          </a:bodyPr>
          <a:lstStyle>
            <a:lvl1pPr marL="0" indent="0">
              <a:buNone/>
              <a:defRPr sz="1400">
                <a:solidFill>
                  <a:srgbClr val="FFFFFF"/>
                </a:solidFill>
              </a:defRPr>
            </a:lvl1pPr>
            <a:lvl2pPr marL="435827" indent="0">
              <a:buNone/>
              <a:defRPr sz="1100"/>
            </a:lvl2pPr>
            <a:lvl3pPr marL="871654" indent="0">
              <a:buNone/>
              <a:defRPr sz="1000"/>
            </a:lvl3pPr>
            <a:lvl4pPr marL="1307481" indent="0">
              <a:buNone/>
              <a:defRPr sz="900"/>
            </a:lvl4pPr>
            <a:lvl5pPr marL="1743308" indent="0">
              <a:buNone/>
              <a:defRPr sz="900"/>
            </a:lvl5pPr>
            <a:lvl6pPr marL="2179135" indent="0">
              <a:buNone/>
              <a:defRPr sz="900"/>
            </a:lvl6pPr>
            <a:lvl7pPr marL="2614962" indent="0">
              <a:buNone/>
              <a:defRPr sz="900"/>
            </a:lvl7pPr>
            <a:lvl8pPr marL="3050789" indent="0">
              <a:buNone/>
              <a:defRPr sz="900"/>
            </a:lvl8pPr>
            <a:lvl9pPr marL="3486616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49135" y="6459787"/>
            <a:ext cx="1963883" cy="365125"/>
          </a:xfr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00451" y="6459787"/>
            <a:ext cx="348615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pPr defTabSz="913670"/>
            <a:endParaRPr lang="ru-RU" altLang="ru-RU" dirty="0">
              <a:solidFill>
                <a:srgbClr val="FFFFFF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24920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9141619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2" y="491507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5074920"/>
            <a:ext cx="7585234" cy="822960"/>
          </a:xfrm>
        </p:spPr>
        <p:txBody>
          <a:bodyPr tIns="0" bIns="0" anchor="b">
            <a:noAutofit/>
          </a:bodyPr>
          <a:lstStyle>
            <a:lvl1pPr>
              <a:defRPr sz="34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3" y="0"/>
            <a:ext cx="9143989" cy="4915076"/>
          </a:xfrm>
          <a:solidFill>
            <a:schemeClr val="bg2">
              <a:lumMod val="90000"/>
            </a:schemeClr>
          </a:solidFill>
        </p:spPr>
        <p:txBody>
          <a:bodyPr lIns="412989" tIns="412989" anchor="t"/>
          <a:lstStyle>
            <a:lvl1pPr marL="0" indent="0">
              <a:buNone/>
              <a:defRPr sz="3100"/>
            </a:lvl1pPr>
            <a:lvl2pPr marL="435827" indent="0">
              <a:buNone/>
              <a:defRPr sz="2700"/>
            </a:lvl2pPr>
            <a:lvl3pPr marL="871654" indent="0">
              <a:buNone/>
              <a:defRPr sz="2300"/>
            </a:lvl3pPr>
            <a:lvl4pPr marL="1307481" indent="0">
              <a:buNone/>
              <a:defRPr sz="1900"/>
            </a:lvl4pPr>
            <a:lvl5pPr marL="1743308" indent="0">
              <a:buNone/>
              <a:defRPr sz="1900"/>
            </a:lvl5pPr>
            <a:lvl6pPr marL="2179135" indent="0">
              <a:buNone/>
              <a:defRPr sz="1900"/>
            </a:lvl6pPr>
            <a:lvl7pPr marL="2614962" indent="0">
              <a:buNone/>
              <a:defRPr sz="1900"/>
            </a:lvl7pPr>
            <a:lvl8pPr marL="3050789" indent="0">
              <a:buNone/>
              <a:defRPr sz="1900"/>
            </a:lvl8pPr>
            <a:lvl9pPr marL="3486616" indent="0">
              <a:buNone/>
              <a:defRPr sz="19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22960" y="5907024"/>
            <a:ext cx="7589520" cy="594360"/>
          </a:xfrm>
        </p:spPr>
        <p:txBody>
          <a:bodyPr lIns="82598" tIns="0" rIns="82598" bIns="0">
            <a:normAutofit/>
          </a:bodyPr>
          <a:lstStyle>
            <a:lvl1pPr marL="0" indent="0">
              <a:spcBef>
                <a:spcPts val="0"/>
              </a:spcBef>
              <a:spcAft>
                <a:spcPts val="572"/>
              </a:spcAft>
              <a:buNone/>
              <a:defRPr sz="1400">
                <a:solidFill>
                  <a:srgbClr val="FFFFFF"/>
                </a:solidFill>
              </a:defRPr>
            </a:lvl1pPr>
            <a:lvl2pPr marL="435827" indent="0">
              <a:buNone/>
              <a:defRPr sz="1100"/>
            </a:lvl2pPr>
            <a:lvl3pPr marL="871654" indent="0">
              <a:buNone/>
              <a:defRPr sz="1000"/>
            </a:lvl3pPr>
            <a:lvl4pPr marL="1307481" indent="0">
              <a:buNone/>
              <a:defRPr sz="900"/>
            </a:lvl4pPr>
            <a:lvl5pPr marL="1743308" indent="0">
              <a:buNone/>
              <a:defRPr sz="900"/>
            </a:lvl5pPr>
            <a:lvl6pPr marL="2179135" indent="0">
              <a:buNone/>
              <a:defRPr sz="900"/>
            </a:lvl6pPr>
            <a:lvl7pPr marL="2614962" indent="0">
              <a:buNone/>
              <a:defRPr sz="900"/>
            </a:lvl7pPr>
            <a:lvl8pPr marL="3050789" indent="0">
              <a:buNone/>
              <a:defRPr sz="900"/>
            </a:lvl8pPr>
            <a:lvl9pPr marL="3486616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913670"/>
            <a:endParaRPr lang="ru-RU" alt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243582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1299" tIns="0" rIns="41299" bIns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913670"/>
            <a:endParaRPr lang="ru-RU" alt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946749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3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7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412302"/>
            <a:ext cx="1971675" cy="575989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1" y="412302"/>
            <a:ext cx="5800725" cy="5759898"/>
          </a:xfrm>
        </p:spPr>
        <p:txBody>
          <a:bodyPr vert="eaVert" lIns="41299" tIns="0" rIns="41299" bIns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913670"/>
            <a:endParaRPr lang="ru-RU" alt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995202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5190771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7" descr="УЗж с обводкой"/>
          <p:cNvPicPr>
            <a:picLocks noChangeAspect="1" noChangeArrowheads="1"/>
          </p:cNvPicPr>
          <p:nvPr userDrawn="1"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" y="142894"/>
            <a:ext cx="1360488" cy="473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11581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УЗж с обводкой"/>
          <p:cNvPicPr>
            <a:picLocks noChangeAspect="1" noChangeArrowheads="1"/>
          </p:cNvPicPr>
          <p:nvPr userDrawn="1"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87326"/>
            <a:ext cx="1555519" cy="6930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5260756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98148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817160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065068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99592" y="1484784"/>
            <a:ext cx="7543801" cy="476001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913670"/>
            <a:endParaRPr lang="ru-RU" alt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49821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681323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49906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949041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7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 userDrawn="1"/>
        </p:nvSpPr>
        <p:spPr>
          <a:xfrm>
            <a:off x="-9664" y="6309320"/>
            <a:ext cx="9144000" cy="548680"/>
          </a:xfrm>
          <a:prstGeom prst="rect">
            <a:avLst/>
          </a:prstGeom>
          <a:solidFill>
            <a:srgbClr val="10274C"/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b="0" cap="none" spc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 userDrawn="1"/>
        </p:nvSpPr>
        <p:spPr>
          <a:xfrm>
            <a:off x="-9664" y="0"/>
            <a:ext cx="9144000" cy="1340768"/>
          </a:xfrm>
          <a:prstGeom prst="rect">
            <a:avLst/>
          </a:prstGeom>
          <a:solidFill>
            <a:srgbClr val="07233B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b="0" cap="none" spc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790436" y="327382"/>
            <a:ext cx="7543800" cy="686004"/>
          </a:xfrm>
          <a:prstGeom prst="rect">
            <a:avLst/>
          </a:prstGeom>
        </p:spPr>
        <p:txBody>
          <a:bodyPr vert="horz" lIns="82598" tIns="41299" rIns="82598" bIns="41299" rtlCol="0" anchor="b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en-US" dirty="0"/>
          </a:p>
        </p:txBody>
      </p:sp>
      <p:sp>
        <p:nvSpPr>
          <p:cNvPr id="10" name="Text Placeholder 2"/>
          <p:cNvSpPr>
            <a:spLocks noGrp="1"/>
          </p:cNvSpPr>
          <p:nvPr>
            <p:ph idx="1"/>
          </p:nvPr>
        </p:nvSpPr>
        <p:spPr>
          <a:xfrm>
            <a:off x="822960" y="1845735"/>
            <a:ext cx="7543801" cy="4023360"/>
          </a:xfrm>
          <a:prstGeom prst="rect">
            <a:avLst/>
          </a:prstGeom>
        </p:spPr>
        <p:txBody>
          <a:bodyPr vert="horz" lIns="0" tIns="41299" rIns="0" bIns="41299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en-US"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2"/>
          </p:nvPr>
        </p:nvSpPr>
        <p:spPr>
          <a:xfrm>
            <a:off x="822962" y="6459787"/>
            <a:ext cx="1854203" cy="365125"/>
          </a:xfrm>
          <a:prstGeom prst="rect">
            <a:avLst/>
          </a:prstGeom>
        </p:spPr>
        <p:txBody>
          <a:bodyPr vert="horz" lIns="82598" tIns="41299" rIns="82598" bIns="41299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05E48206-6208-4002-9AF5-B38F54CDB384}" type="datetimeFigureOut">
              <a:rPr lang="en-US" dirty="0"/>
              <a:t>11/29/2016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64640" y="6459787"/>
            <a:ext cx="3617103" cy="365125"/>
          </a:xfrm>
          <a:prstGeom prst="rect">
            <a:avLst/>
          </a:prstGeom>
        </p:spPr>
        <p:txBody>
          <a:bodyPr vert="horz" lIns="82598" tIns="41299" rIns="82598" bIns="41299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425344" y="6459787"/>
            <a:ext cx="984019" cy="365125"/>
          </a:xfrm>
          <a:prstGeom prst="rect">
            <a:avLst/>
          </a:prstGeom>
        </p:spPr>
        <p:txBody>
          <a:bodyPr vert="horz" lIns="82598" tIns="41299" rIns="82598" bIns="41299" rtlCol="0" anchor="ctr"/>
          <a:lstStyle>
            <a:lvl1pPr algn="r">
              <a:defRPr sz="1000">
                <a:solidFill>
                  <a:srgbClr val="FFFFFF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Прямоугольник 13"/>
          <p:cNvSpPr/>
          <p:nvPr userDrawn="1"/>
        </p:nvSpPr>
        <p:spPr>
          <a:xfrm>
            <a:off x="-9664" y="6309320"/>
            <a:ext cx="9190176" cy="548680"/>
          </a:xfrm>
          <a:prstGeom prst="rect">
            <a:avLst/>
          </a:prstGeom>
          <a:solidFill>
            <a:srgbClr val="07233B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15" name="Рисунок 1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154" y="6225574"/>
            <a:ext cx="798407" cy="7161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88790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1" y="6400800"/>
            <a:ext cx="9144001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8"/>
          <p:cNvSpPr/>
          <p:nvPr userDrawn="1"/>
        </p:nvSpPr>
        <p:spPr>
          <a:xfrm>
            <a:off x="1" y="6334315"/>
            <a:ext cx="9144001" cy="659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837182" y="-40981"/>
            <a:ext cx="7543800" cy="686004"/>
          </a:xfrm>
          <a:prstGeom prst="rect">
            <a:avLst/>
          </a:prstGeom>
        </p:spPr>
        <p:txBody>
          <a:bodyPr vert="horz" lIns="82598" tIns="41299" rIns="82598" bIns="41299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2"/>
          <p:cNvSpPr>
            <a:spLocks noGrp="1"/>
          </p:cNvSpPr>
          <p:nvPr>
            <p:ph idx="1"/>
          </p:nvPr>
        </p:nvSpPr>
        <p:spPr>
          <a:xfrm>
            <a:off x="822960" y="904377"/>
            <a:ext cx="7543801" cy="4964718"/>
          </a:xfrm>
          <a:prstGeom prst="rect">
            <a:avLst/>
          </a:prstGeom>
        </p:spPr>
        <p:txBody>
          <a:bodyPr vert="horz" lIns="0" tIns="41299" rIns="0" bIns="41299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2"/>
          </p:nvPr>
        </p:nvSpPr>
        <p:spPr>
          <a:xfrm>
            <a:off x="822962" y="6459787"/>
            <a:ext cx="1854203" cy="365125"/>
          </a:xfrm>
          <a:prstGeom prst="rect">
            <a:avLst/>
          </a:prstGeom>
        </p:spPr>
        <p:txBody>
          <a:bodyPr vert="horz" lIns="82598" tIns="41299" rIns="82598" bIns="41299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05E48206-6208-4002-9AF5-B38F54CDB384}" type="datetimeFigureOut">
              <a:rPr lang="en-US" dirty="0"/>
              <a:t>11/29/2016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64640" y="6459787"/>
            <a:ext cx="3617103" cy="365125"/>
          </a:xfrm>
          <a:prstGeom prst="rect">
            <a:avLst/>
          </a:prstGeom>
        </p:spPr>
        <p:txBody>
          <a:bodyPr vert="horz" lIns="82598" tIns="41299" rIns="82598" bIns="41299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425344" y="6459787"/>
            <a:ext cx="984019" cy="365125"/>
          </a:xfrm>
          <a:prstGeom prst="rect">
            <a:avLst/>
          </a:prstGeom>
        </p:spPr>
        <p:txBody>
          <a:bodyPr vert="horz" lIns="82598" tIns="41299" rIns="82598" bIns="41299" rtlCol="0" anchor="ctr"/>
          <a:lstStyle>
            <a:lvl1pPr algn="r">
              <a:defRPr sz="1000">
                <a:solidFill>
                  <a:srgbClr val="FFFFFF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4" name="Straight Connector 9"/>
          <p:cNvCxnSpPr/>
          <p:nvPr userDrawn="1"/>
        </p:nvCxnSpPr>
        <p:spPr>
          <a:xfrm>
            <a:off x="891541" y="689435"/>
            <a:ext cx="74752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Рисунок 1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602" y="6443966"/>
            <a:ext cx="943658" cy="4001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92367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3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7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758952"/>
            <a:ext cx="75438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76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4453128"/>
            <a:ext cx="7543800" cy="1143000"/>
          </a:xfrm>
        </p:spPr>
        <p:txBody>
          <a:bodyPr lIns="82598" rIns="82598" anchor="t" anchorCtr="0">
            <a:normAutofit/>
          </a:bodyPr>
          <a:lstStyle>
            <a:lvl1pPr marL="0" indent="0">
              <a:buNone/>
              <a:defRPr sz="2300" cap="all" spc="191" baseline="0">
                <a:solidFill>
                  <a:schemeClr val="tx2"/>
                </a:solidFill>
                <a:latin typeface="+mj-lt"/>
              </a:defRPr>
            </a:lvl1pPr>
            <a:lvl2pPr marL="435827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2pPr>
            <a:lvl3pPr marL="871654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3pPr>
            <a:lvl4pPr marL="1307481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4pPr>
            <a:lvl5pPr marL="1743308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5pPr>
            <a:lvl6pPr marL="2179135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6pPr>
            <a:lvl7pPr marL="2614962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7pPr>
            <a:lvl8pPr marL="3050789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8pPr>
            <a:lvl9pPr marL="3486616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913670"/>
            <a:endParaRPr lang="ru-RU" alt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5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489325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822960" y="286605"/>
            <a:ext cx="7543800" cy="145075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845735"/>
            <a:ext cx="370332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440" y="1845736"/>
            <a:ext cx="370332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913670"/>
            <a:endParaRPr lang="ru-RU" alt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8691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822960" y="286605"/>
            <a:ext cx="7543800" cy="145075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846052"/>
            <a:ext cx="3703320" cy="736282"/>
          </a:xfrm>
        </p:spPr>
        <p:txBody>
          <a:bodyPr lIns="82598" rIns="82598" anchor="ctr">
            <a:normAutofit/>
          </a:bodyPr>
          <a:lstStyle>
            <a:lvl1pPr marL="0" indent="0">
              <a:buNone/>
              <a:defRPr sz="1900" b="0" cap="all" baseline="0">
                <a:solidFill>
                  <a:schemeClr val="tx2"/>
                </a:solidFill>
              </a:defRPr>
            </a:lvl1pPr>
            <a:lvl2pPr marL="435827" indent="0">
              <a:buNone/>
              <a:defRPr sz="1900" b="1"/>
            </a:lvl2pPr>
            <a:lvl3pPr marL="871654" indent="0">
              <a:buNone/>
              <a:defRPr sz="1700" b="1"/>
            </a:lvl3pPr>
            <a:lvl4pPr marL="1307481" indent="0">
              <a:buNone/>
              <a:defRPr sz="1500" b="1"/>
            </a:lvl4pPr>
            <a:lvl5pPr marL="1743308" indent="0">
              <a:buNone/>
              <a:defRPr sz="1500" b="1"/>
            </a:lvl5pPr>
            <a:lvl6pPr marL="2179135" indent="0">
              <a:buNone/>
              <a:defRPr sz="1500" b="1"/>
            </a:lvl6pPr>
            <a:lvl7pPr marL="2614962" indent="0">
              <a:buNone/>
              <a:defRPr sz="1500" b="1"/>
            </a:lvl7pPr>
            <a:lvl8pPr marL="3050789" indent="0">
              <a:buNone/>
              <a:defRPr sz="1500" b="1"/>
            </a:lvl8pPr>
            <a:lvl9pPr marL="3486616" indent="0">
              <a:buNone/>
              <a:defRPr sz="15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2960" y="2582334"/>
            <a:ext cx="3703320" cy="3378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440" y="1846052"/>
            <a:ext cx="3703320" cy="736282"/>
          </a:xfrm>
        </p:spPr>
        <p:txBody>
          <a:bodyPr lIns="82598" rIns="82598" anchor="ctr">
            <a:normAutofit/>
          </a:bodyPr>
          <a:lstStyle>
            <a:lvl1pPr marL="0" indent="0">
              <a:buNone/>
              <a:defRPr sz="1900" b="0" cap="all" baseline="0">
                <a:solidFill>
                  <a:schemeClr val="tx2"/>
                </a:solidFill>
              </a:defRPr>
            </a:lvl1pPr>
            <a:lvl2pPr marL="435827" indent="0">
              <a:buNone/>
              <a:defRPr sz="1900" b="1"/>
            </a:lvl2pPr>
            <a:lvl3pPr marL="871654" indent="0">
              <a:buNone/>
              <a:defRPr sz="1700" b="1"/>
            </a:lvl3pPr>
            <a:lvl4pPr marL="1307481" indent="0">
              <a:buNone/>
              <a:defRPr sz="1500" b="1"/>
            </a:lvl4pPr>
            <a:lvl5pPr marL="1743308" indent="0">
              <a:buNone/>
              <a:defRPr sz="1500" b="1"/>
            </a:lvl5pPr>
            <a:lvl6pPr marL="2179135" indent="0">
              <a:buNone/>
              <a:defRPr sz="1500" b="1"/>
            </a:lvl6pPr>
            <a:lvl7pPr marL="2614962" indent="0">
              <a:buNone/>
              <a:defRPr sz="1500" b="1"/>
            </a:lvl7pPr>
            <a:lvl8pPr marL="3050789" indent="0">
              <a:buNone/>
              <a:defRPr sz="1500" b="1"/>
            </a:lvl8pPr>
            <a:lvl9pPr marL="3486616" indent="0">
              <a:buNone/>
              <a:defRPr sz="15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2582334"/>
            <a:ext cx="3703320" cy="3378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913670"/>
            <a:endParaRPr lang="ru-RU" alt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94103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913670"/>
            <a:endParaRPr lang="ru-RU" alt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12189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83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2" y="6334317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 defTabSz="913670"/>
            <a:endParaRPr lang="ru-RU" alt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58657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рямоугольник 12"/>
          <p:cNvSpPr/>
          <p:nvPr userDrawn="1"/>
        </p:nvSpPr>
        <p:spPr>
          <a:xfrm>
            <a:off x="-9664" y="6309320"/>
            <a:ext cx="9144000" cy="548680"/>
          </a:xfrm>
          <a:prstGeom prst="rect">
            <a:avLst/>
          </a:prstGeom>
          <a:solidFill>
            <a:srgbClr val="10274C"/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b="0" cap="none" spc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 userDrawn="1"/>
        </p:nvSpPr>
        <p:spPr>
          <a:xfrm>
            <a:off x="-9664" y="0"/>
            <a:ext cx="9144000" cy="1340768"/>
          </a:xfrm>
          <a:prstGeom prst="rect">
            <a:avLst/>
          </a:prstGeom>
          <a:solidFill>
            <a:srgbClr val="07233B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b="0" cap="none" spc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90436" y="327382"/>
            <a:ext cx="7543800" cy="686004"/>
          </a:xfrm>
          <a:prstGeom prst="rect">
            <a:avLst/>
          </a:prstGeom>
        </p:spPr>
        <p:txBody>
          <a:bodyPr vert="horz" lIns="82598" tIns="41299" rIns="82598" bIns="41299" rtlCol="0" anchor="b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845735"/>
            <a:ext cx="7543801" cy="4023360"/>
          </a:xfrm>
          <a:prstGeom prst="rect">
            <a:avLst/>
          </a:prstGeom>
        </p:spPr>
        <p:txBody>
          <a:bodyPr vert="horz" lIns="0" tIns="41299" rIns="0" bIns="41299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22962" y="6459787"/>
            <a:ext cx="1854203" cy="365125"/>
          </a:xfrm>
          <a:prstGeom prst="rect">
            <a:avLst/>
          </a:prstGeom>
        </p:spPr>
        <p:txBody>
          <a:bodyPr vert="horz" lIns="82598" tIns="41299" rIns="82598" bIns="41299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05E48206-6208-4002-9AF5-B38F54CDB384}" type="datetimeFigureOut">
              <a:rPr lang="en-US" dirty="0"/>
              <a:t>11/29/2016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64640" y="6459787"/>
            <a:ext cx="3617103" cy="365125"/>
          </a:xfrm>
          <a:prstGeom prst="rect">
            <a:avLst/>
          </a:prstGeom>
        </p:spPr>
        <p:txBody>
          <a:bodyPr vert="horz" lIns="82598" tIns="41299" rIns="82598" bIns="41299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425344" y="6459787"/>
            <a:ext cx="984019" cy="365125"/>
          </a:xfrm>
          <a:prstGeom prst="rect">
            <a:avLst/>
          </a:prstGeom>
        </p:spPr>
        <p:txBody>
          <a:bodyPr vert="horz" lIns="82598" tIns="41299" rIns="82598" bIns="41299" rtlCol="0" anchor="ctr"/>
          <a:lstStyle>
            <a:lvl1pPr algn="r">
              <a:defRPr sz="1000">
                <a:solidFill>
                  <a:srgbClr val="FFFFFF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2" name="Прямоугольник 11"/>
          <p:cNvSpPr/>
          <p:nvPr userDrawn="1"/>
        </p:nvSpPr>
        <p:spPr>
          <a:xfrm>
            <a:off x="-9664" y="6309320"/>
            <a:ext cx="9190176" cy="548680"/>
          </a:xfrm>
          <a:prstGeom prst="rect">
            <a:avLst/>
          </a:prstGeom>
          <a:solidFill>
            <a:srgbClr val="07233B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14" name="Рисунок 13"/>
          <p:cNvPicPr>
            <a:picLocks noChangeAspect="1"/>
          </p:cNvPicPr>
          <p:nvPr userDrawn="1"/>
        </p:nvPicPr>
        <p:blipFill>
          <a:blip r:embed="rId2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154" y="6225574"/>
            <a:ext cx="798407" cy="716171"/>
          </a:xfrm>
          <a:prstGeom prst="rect">
            <a:avLst/>
          </a:prstGeom>
        </p:spPr>
      </p:pic>
      <p:sp>
        <p:nvSpPr>
          <p:cNvPr id="15" name="TextBox 14"/>
          <p:cNvSpPr txBox="1"/>
          <p:nvPr userDrawn="1"/>
        </p:nvSpPr>
        <p:spPr>
          <a:xfrm>
            <a:off x="6804248" y="6414383"/>
            <a:ext cx="214513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dirty="0" smtClean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ПАТ «Укрзал</a:t>
            </a:r>
            <a:r>
              <a:rPr lang="uk-UA" sz="1600" dirty="0" err="1" smtClean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ізниця</a:t>
            </a:r>
            <a:r>
              <a:rPr lang="uk-UA" sz="1600" dirty="0" smtClean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»</a:t>
            </a:r>
            <a:endParaRPr lang="ru-RU" sz="1600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190570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42" r:id="rId1"/>
    <p:sldLayoutId id="2147483943" r:id="rId2"/>
    <p:sldLayoutId id="2147483956" r:id="rId3"/>
    <p:sldLayoutId id="2147483955" r:id="rId4"/>
    <p:sldLayoutId id="2147483944" r:id="rId5"/>
    <p:sldLayoutId id="2147483945" r:id="rId6"/>
    <p:sldLayoutId id="2147483946" r:id="rId7"/>
    <p:sldLayoutId id="2147483947" r:id="rId8"/>
    <p:sldLayoutId id="2147483948" r:id="rId9"/>
    <p:sldLayoutId id="2147483949" r:id="rId10"/>
    <p:sldLayoutId id="2147483950" r:id="rId11"/>
    <p:sldLayoutId id="2147483951" r:id="rId12"/>
    <p:sldLayoutId id="2147483952" r:id="rId13"/>
    <p:sldLayoutId id="2147483953" r:id="rId14"/>
    <p:sldLayoutId id="2147483742" r:id="rId15"/>
    <p:sldLayoutId id="2147483733" r:id="rId16"/>
    <p:sldLayoutId id="2147483734" r:id="rId17"/>
    <p:sldLayoutId id="2147483722" r:id="rId18"/>
    <p:sldLayoutId id="2147483721" r:id="rId19"/>
    <p:sldLayoutId id="2147483737" r:id="rId20"/>
    <p:sldLayoutId id="2147483738" r:id="rId21"/>
    <p:sldLayoutId id="2147483954" r:id="rId22"/>
  </p:sldLayoutIdLst>
  <p:hf hdr="0" ftr="0" dt="0"/>
  <p:txStyles>
    <p:titleStyle>
      <a:lvl1pPr algn="ctr" defTabSz="871654" rtl="0" eaLnBrk="1" latinLnBrk="0" hangingPunct="1">
        <a:lnSpc>
          <a:spcPct val="85000"/>
        </a:lnSpc>
        <a:spcBef>
          <a:spcPct val="0"/>
        </a:spcBef>
        <a:buNone/>
        <a:defRPr sz="2400" kern="1200" spc="-48" baseline="0">
          <a:solidFill>
            <a:schemeClr val="bg1"/>
          </a:solidFill>
          <a:latin typeface="Roboto" panose="02000000000000000000" pitchFamily="2" charset="0"/>
          <a:ea typeface="Roboto" panose="02000000000000000000" pitchFamily="2" charset="0"/>
          <a:cs typeface="Roboto" panose="02000000000000000000" pitchFamily="2" charset="0"/>
        </a:defRPr>
      </a:lvl1pPr>
    </p:titleStyle>
    <p:bodyStyle>
      <a:lvl1pPr marL="87166" indent="-87166" algn="l" defTabSz="871654" rtl="0" eaLnBrk="1" latinLnBrk="0" hangingPunct="1">
        <a:lnSpc>
          <a:spcPct val="90000"/>
        </a:lnSpc>
        <a:spcBef>
          <a:spcPts val="1144"/>
        </a:spcBef>
        <a:spcAft>
          <a:spcPts val="191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1900" kern="1200">
          <a:solidFill>
            <a:schemeClr val="tx1">
              <a:lumMod val="75000"/>
              <a:lumOff val="25000"/>
            </a:schemeClr>
          </a:solidFill>
          <a:latin typeface="Roboto" panose="02000000000000000000" pitchFamily="2" charset="0"/>
          <a:ea typeface="Roboto" panose="02000000000000000000" pitchFamily="2" charset="0"/>
          <a:cs typeface="Roboto" panose="02000000000000000000" pitchFamily="2" charset="0"/>
        </a:defRPr>
      </a:lvl1pPr>
      <a:lvl2pPr marL="366095" indent="-174331" algn="l" defTabSz="871654" rtl="0" eaLnBrk="1" latinLnBrk="0" hangingPunct="1">
        <a:lnSpc>
          <a:spcPct val="90000"/>
        </a:lnSpc>
        <a:spcBef>
          <a:spcPts val="191"/>
        </a:spcBef>
        <a:spcAft>
          <a:spcPts val="381"/>
        </a:spcAft>
        <a:buClr>
          <a:schemeClr val="accent1"/>
        </a:buClr>
        <a:buFont typeface="Calibri" pitchFamily="34" charset="0"/>
        <a:buChar char="◦"/>
        <a:defRPr sz="1700" kern="1200">
          <a:solidFill>
            <a:schemeClr val="tx1">
              <a:lumMod val="75000"/>
              <a:lumOff val="25000"/>
            </a:schemeClr>
          </a:solidFill>
          <a:latin typeface="Roboto" panose="02000000000000000000" pitchFamily="2" charset="0"/>
          <a:ea typeface="Roboto" panose="02000000000000000000" pitchFamily="2" charset="0"/>
          <a:cs typeface="Roboto" panose="02000000000000000000" pitchFamily="2" charset="0"/>
        </a:defRPr>
      </a:lvl2pPr>
      <a:lvl3pPr marL="540425" indent="-174331" algn="l" defTabSz="871654" rtl="0" eaLnBrk="1" latinLnBrk="0" hangingPunct="1">
        <a:lnSpc>
          <a:spcPct val="90000"/>
        </a:lnSpc>
        <a:spcBef>
          <a:spcPts val="191"/>
        </a:spcBef>
        <a:spcAft>
          <a:spcPts val="381"/>
        </a:spcAft>
        <a:buClr>
          <a:schemeClr val="accent1"/>
        </a:buClr>
        <a:buFont typeface="Calibri" pitchFamily="34" charset="0"/>
        <a:buChar char="◦"/>
        <a:defRPr sz="1300" kern="1200">
          <a:solidFill>
            <a:schemeClr val="tx1">
              <a:lumMod val="75000"/>
              <a:lumOff val="25000"/>
            </a:schemeClr>
          </a:solidFill>
          <a:latin typeface="Roboto" panose="02000000000000000000" pitchFamily="2" charset="0"/>
          <a:ea typeface="Roboto" panose="02000000000000000000" pitchFamily="2" charset="0"/>
          <a:cs typeface="Roboto" panose="02000000000000000000" pitchFamily="2" charset="0"/>
        </a:defRPr>
      </a:lvl3pPr>
      <a:lvl4pPr marL="714756" indent="-174331" algn="l" defTabSz="871654" rtl="0" eaLnBrk="1" latinLnBrk="0" hangingPunct="1">
        <a:lnSpc>
          <a:spcPct val="90000"/>
        </a:lnSpc>
        <a:spcBef>
          <a:spcPts val="191"/>
        </a:spcBef>
        <a:spcAft>
          <a:spcPts val="381"/>
        </a:spcAft>
        <a:buClr>
          <a:schemeClr val="accent1"/>
        </a:buClr>
        <a:buFont typeface="Calibri" pitchFamily="34" charset="0"/>
        <a:buChar char="◦"/>
        <a:defRPr sz="1300" kern="1200">
          <a:solidFill>
            <a:schemeClr val="tx1">
              <a:lumMod val="75000"/>
              <a:lumOff val="25000"/>
            </a:schemeClr>
          </a:solidFill>
          <a:latin typeface="Roboto" panose="02000000000000000000" pitchFamily="2" charset="0"/>
          <a:ea typeface="Roboto" panose="02000000000000000000" pitchFamily="2" charset="0"/>
          <a:cs typeface="Roboto" panose="02000000000000000000" pitchFamily="2" charset="0"/>
        </a:defRPr>
      </a:lvl4pPr>
      <a:lvl5pPr marL="889087" indent="-174331" algn="l" defTabSz="871654" rtl="0" eaLnBrk="1" latinLnBrk="0" hangingPunct="1">
        <a:lnSpc>
          <a:spcPct val="90000"/>
        </a:lnSpc>
        <a:spcBef>
          <a:spcPts val="191"/>
        </a:spcBef>
        <a:spcAft>
          <a:spcPts val="381"/>
        </a:spcAft>
        <a:buClr>
          <a:schemeClr val="accent1"/>
        </a:buClr>
        <a:buFont typeface="Calibri" pitchFamily="34" charset="0"/>
        <a:buChar char="◦"/>
        <a:defRPr sz="1300" kern="1200">
          <a:solidFill>
            <a:schemeClr val="tx1">
              <a:lumMod val="75000"/>
              <a:lumOff val="25000"/>
            </a:schemeClr>
          </a:solidFill>
          <a:latin typeface="Roboto" panose="02000000000000000000" pitchFamily="2" charset="0"/>
          <a:ea typeface="Roboto" panose="02000000000000000000" pitchFamily="2" charset="0"/>
          <a:cs typeface="Roboto" panose="02000000000000000000" pitchFamily="2" charset="0"/>
        </a:defRPr>
      </a:lvl5pPr>
      <a:lvl6pPr marL="1048578" indent="-217914" algn="l" defTabSz="871654" rtl="0" eaLnBrk="1" latinLnBrk="0" hangingPunct="1">
        <a:lnSpc>
          <a:spcPct val="90000"/>
        </a:lnSpc>
        <a:spcBef>
          <a:spcPts val="191"/>
        </a:spcBef>
        <a:spcAft>
          <a:spcPts val="381"/>
        </a:spcAft>
        <a:buClr>
          <a:schemeClr val="accent1"/>
        </a:buClr>
        <a:buFont typeface="Calibri" pitchFamily="34" charset="0"/>
        <a:buChar char="◦"/>
        <a:defRPr sz="13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239228" indent="-217914" algn="l" defTabSz="871654" rtl="0" eaLnBrk="1" latinLnBrk="0" hangingPunct="1">
        <a:lnSpc>
          <a:spcPct val="90000"/>
        </a:lnSpc>
        <a:spcBef>
          <a:spcPts val="191"/>
        </a:spcBef>
        <a:spcAft>
          <a:spcPts val="381"/>
        </a:spcAft>
        <a:buClr>
          <a:schemeClr val="accent1"/>
        </a:buClr>
        <a:buFont typeface="Calibri" pitchFamily="34" charset="0"/>
        <a:buChar char="◦"/>
        <a:defRPr sz="13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429879" indent="-217914" algn="l" defTabSz="871654" rtl="0" eaLnBrk="1" latinLnBrk="0" hangingPunct="1">
        <a:lnSpc>
          <a:spcPct val="90000"/>
        </a:lnSpc>
        <a:spcBef>
          <a:spcPts val="191"/>
        </a:spcBef>
        <a:spcAft>
          <a:spcPts val="381"/>
        </a:spcAft>
        <a:buClr>
          <a:schemeClr val="accent1"/>
        </a:buClr>
        <a:buFont typeface="Calibri" pitchFamily="34" charset="0"/>
        <a:buChar char="◦"/>
        <a:defRPr sz="13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620529" indent="-217914" algn="l" defTabSz="871654" rtl="0" eaLnBrk="1" latinLnBrk="0" hangingPunct="1">
        <a:lnSpc>
          <a:spcPct val="90000"/>
        </a:lnSpc>
        <a:spcBef>
          <a:spcPts val="191"/>
        </a:spcBef>
        <a:spcAft>
          <a:spcPts val="381"/>
        </a:spcAft>
        <a:buClr>
          <a:schemeClr val="accent1"/>
        </a:buClr>
        <a:buFont typeface="Calibri" pitchFamily="34" charset="0"/>
        <a:buChar char="◦"/>
        <a:defRPr sz="13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71654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1pPr>
      <a:lvl2pPr marL="435827" algn="l" defTabSz="871654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2pPr>
      <a:lvl3pPr marL="871654" algn="l" defTabSz="871654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07481" algn="l" defTabSz="871654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4pPr>
      <a:lvl5pPr marL="1743308" algn="l" defTabSz="871654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5pPr>
      <a:lvl6pPr marL="2179135" algn="l" defTabSz="871654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614962" algn="l" defTabSz="871654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3050789" algn="l" defTabSz="871654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486616" algn="l" defTabSz="871654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4.xml"/><Relationship Id="rId2" Type="http://schemas.openxmlformats.org/officeDocument/2006/relationships/chart" Target="../charts/chart13.xml"/><Relationship Id="rId1" Type="http://schemas.openxmlformats.org/officeDocument/2006/relationships/slideLayout" Target="../slideLayouts/slideLayout14.xml"/><Relationship Id="rId4" Type="http://schemas.openxmlformats.org/officeDocument/2006/relationships/chart" Target="../charts/chart1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7.xml"/><Relationship Id="rId2" Type="http://schemas.openxmlformats.org/officeDocument/2006/relationships/chart" Target="../charts/chart16.xml"/><Relationship Id="rId1" Type="http://schemas.openxmlformats.org/officeDocument/2006/relationships/slideLayout" Target="../slideLayouts/slideLayout1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5.xml"/><Relationship Id="rId4" Type="http://schemas.openxmlformats.org/officeDocument/2006/relationships/chart" Target="../charts/char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4.xml"/><Relationship Id="rId4" Type="http://schemas.openxmlformats.org/officeDocument/2006/relationships/chart" Target="../charts/char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1.xml"/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14.xml"/><Relationship Id="rId4" Type="http://schemas.openxmlformats.org/officeDocument/2006/relationships/chart" Target="../charts/char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1"/>
          <p:cNvSpPr>
            <a:spLocks noChangeArrowheads="1"/>
          </p:cNvSpPr>
          <p:nvPr/>
        </p:nvSpPr>
        <p:spPr bwMode="auto">
          <a:xfrm>
            <a:off x="3377977" y="290278"/>
            <a:ext cx="4776094" cy="6123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82516" tIns="41257" rIns="82516" bIns="41257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uk-UA" altLang="ru-RU" sz="3300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ПАТ «УКРЗАЛІЗНИЦЯ</a:t>
            </a:r>
            <a:r>
              <a:rPr lang="uk-UA" altLang="ru-RU" sz="3300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altLang="ru-RU" sz="3300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87182" y="2746669"/>
            <a:ext cx="8295322" cy="2622476"/>
          </a:xfrm>
          <a:prstGeom prst="rect">
            <a:avLst/>
          </a:prstGeom>
        </p:spPr>
        <p:txBody>
          <a:bodyPr wrap="square" lIns="82516" tIns="41257" rIns="82516" bIns="41257">
            <a:spAutoFit/>
          </a:bodyPr>
          <a:lstStyle/>
          <a:p>
            <a:pPr algn="ctr"/>
            <a:r>
              <a:rPr lang="uk-UA" sz="3300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Зміна тарифної політики на перевезення вантажів залізничним транспортом у межах України </a:t>
            </a:r>
            <a:endParaRPr lang="uk-UA" sz="3300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uk-UA" sz="3300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2017 </a:t>
            </a:r>
            <a:r>
              <a:rPr lang="uk-UA" sz="3300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рік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819855" y="6417176"/>
            <a:ext cx="3112768" cy="360319"/>
          </a:xfrm>
          <a:prstGeom prst="rect">
            <a:avLst/>
          </a:prstGeom>
          <a:noFill/>
        </p:spPr>
        <p:txBody>
          <a:bodyPr wrap="square" lIns="82516" tIns="41257" rIns="82516" bIns="41257" rtlCol="0">
            <a:spAutoFit/>
          </a:bodyPr>
          <a:lstStyle/>
          <a:p>
            <a:pPr algn="r"/>
            <a:r>
              <a:rPr lang="uk-UA" sz="18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ЛИСТОПАД 2016 РОКУ</a:t>
            </a:r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58207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35696" y="425672"/>
            <a:ext cx="6192688" cy="406570"/>
          </a:xfrm>
          <a:prstGeom prst="rect">
            <a:avLst/>
          </a:prstGeom>
          <a:noFill/>
        </p:spPr>
        <p:txBody>
          <a:bodyPr wrap="square" lIns="82598" tIns="41299" rIns="82598" bIns="41299" rtlCol="0">
            <a:spAutoFit/>
          </a:bodyPr>
          <a:lstStyle/>
          <a:p>
            <a:r>
              <a:rPr lang="uk-UA" sz="21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Зміна тарифів та транспортної складової</a:t>
            </a:r>
            <a:endParaRPr lang="ru-RU" sz="2100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graphicFrame>
        <p:nvGraphicFramePr>
          <p:cNvPr id="7" name="Диаграмма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33090259"/>
              </p:ext>
            </p:extLst>
          </p:nvPr>
        </p:nvGraphicFramePr>
        <p:xfrm>
          <a:off x="5148064" y="1556792"/>
          <a:ext cx="3574473" cy="23114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Диаграмма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75864518"/>
              </p:ext>
            </p:extLst>
          </p:nvPr>
        </p:nvGraphicFramePr>
        <p:xfrm>
          <a:off x="2843808" y="3861048"/>
          <a:ext cx="3574473" cy="23114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9" name="Диаграмма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81822651"/>
              </p:ext>
            </p:extLst>
          </p:nvPr>
        </p:nvGraphicFramePr>
        <p:xfrm>
          <a:off x="179512" y="1484784"/>
          <a:ext cx="3456384" cy="23042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2082660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23528" y="319004"/>
            <a:ext cx="3843918" cy="729735"/>
          </a:xfrm>
          <a:prstGeom prst="rect">
            <a:avLst/>
          </a:prstGeom>
        </p:spPr>
        <p:txBody>
          <a:bodyPr wrap="square" lIns="82598" tIns="41299" rIns="82598" bIns="41299">
            <a:spAutoFit/>
          </a:bodyPr>
          <a:lstStyle/>
          <a:p>
            <a:pPr algn="ctr"/>
            <a:r>
              <a:rPr lang="uk-UA" sz="1400" b="1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Порівняльна таблиця зміни рівня тарифу для основних вантажів при діючому тарифі та з урахуванням індексації, грн.</a:t>
            </a:r>
            <a:endParaRPr lang="uk-UA" sz="1400" b="1" dirty="0">
              <a:solidFill>
                <a:schemeClr val="accent5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823374" y="534447"/>
            <a:ext cx="4044257" cy="514292"/>
          </a:xfrm>
          <a:prstGeom prst="rect">
            <a:avLst/>
          </a:prstGeom>
        </p:spPr>
        <p:txBody>
          <a:bodyPr wrap="square" lIns="82598" tIns="41299" rIns="82598" bIns="41299">
            <a:spAutoFit/>
          </a:bodyPr>
          <a:lstStyle/>
          <a:p>
            <a:pPr algn="ctr"/>
            <a:r>
              <a:rPr lang="uk-UA" sz="1400" b="1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Зміна частки транспортної складової в кінцевій ціні продукції </a:t>
            </a:r>
            <a:endParaRPr lang="uk-UA" sz="1400" b="1" dirty="0">
              <a:solidFill>
                <a:schemeClr val="accent5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42828183"/>
              </p:ext>
            </p:extLst>
          </p:nvPr>
        </p:nvGraphicFramePr>
        <p:xfrm>
          <a:off x="4901286" y="908720"/>
          <a:ext cx="4063202" cy="5335543"/>
        </p:xfrm>
        <a:graphic>
          <a:graphicData uri="http://schemas.openxmlformats.org/drawingml/2006/table">
            <a:tbl>
              <a:tblPr/>
              <a:tblGrid>
                <a:gridCol w="406320"/>
                <a:gridCol w="1218960"/>
                <a:gridCol w="812641"/>
                <a:gridCol w="833193"/>
                <a:gridCol w="792088"/>
              </a:tblGrid>
              <a:tr h="302753">
                <a:tc gridSpan="5">
                  <a:txBody>
                    <a:bodyPr/>
                    <a:lstStyle/>
                    <a:p>
                      <a:pPr algn="ctr" fontAlgn="ctr"/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57043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№</a:t>
                      </a:r>
                      <a:b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</a:br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з/п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uk-UA" sz="1100" b="1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Найменування вантажів</a:t>
                      </a:r>
                      <a:endParaRPr lang="uk-UA" sz="1100" b="1" i="0" u="none" strike="noStrike" noProof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uk-UA" sz="1100" b="1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Частка транспортної складової в кінцевій ціні продукції в умовах</a:t>
                      </a:r>
                      <a:endParaRPr lang="uk-UA" sz="1100" b="1" i="0" u="none" strike="noStrike" noProof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uk-UA" sz="1100" b="1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Відхилення</a:t>
                      </a:r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91392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100" b="1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діючих тарифів, </a:t>
                      </a:r>
                    </a:p>
                    <a:p>
                      <a:pPr algn="ctr" fontAlgn="ctr"/>
                      <a:r>
                        <a:rPr lang="uk-UA" sz="1100" b="1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%%</a:t>
                      </a:r>
                      <a:endParaRPr lang="uk-UA" sz="1100" b="1" i="0" u="none" strike="noStrike" noProof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100" b="1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зміни тарифів</a:t>
                      </a:r>
                    </a:p>
                    <a:p>
                      <a:pPr algn="ctr" fontAlgn="ctr"/>
                      <a:r>
                        <a:rPr lang="uk-UA" sz="1100" b="1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з лютого </a:t>
                      </a:r>
                    </a:p>
                    <a:p>
                      <a:pPr algn="ctr" fontAlgn="ctr"/>
                      <a:r>
                        <a:rPr lang="uk-UA" sz="1100" b="1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2017 року,</a:t>
                      </a:r>
                      <a:br>
                        <a:rPr lang="uk-UA" sz="1100" b="1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</a:br>
                      <a:r>
                        <a:rPr lang="uk-UA" sz="1100" b="1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%%</a:t>
                      </a:r>
                      <a:endParaRPr lang="uk-UA" sz="1100" b="1" i="0" u="none" strike="noStrike" noProof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85681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217095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uk-UA" sz="1100" b="0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Вугілля</a:t>
                      </a:r>
                      <a:endParaRPr lang="uk-UA" sz="1100" b="0" i="0" u="none" strike="noStrike" noProof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2,1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2,6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0,51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17095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uk-UA" sz="1100" b="0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Руда залізна</a:t>
                      </a:r>
                      <a:endParaRPr lang="uk-UA" sz="1100" b="0" i="0" u="none" strike="noStrike" noProof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6,1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7,5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1,40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1709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uk-UA" sz="1100" b="0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гематит</a:t>
                      </a:r>
                      <a:endParaRPr lang="uk-UA" sz="1100" b="0" i="0" u="none" strike="noStrike" noProof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6,1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7,5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1,40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1709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uk-UA" sz="1100" b="0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обкотиші</a:t>
                      </a:r>
                      <a:endParaRPr lang="uk-UA" sz="1100" b="0" i="0" u="none" strike="noStrike" noProof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5,7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7,0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1,32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17095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uk-UA" sz="1100" b="0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Інші види прокату </a:t>
                      </a:r>
                      <a:endParaRPr lang="uk-UA" sz="1100" b="0" i="0" u="none" strike="noStrike" noProof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1,7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2,1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0,41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17095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uk-UA" sz="1100" b="0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Зернові (пшениця) </a:t>
                      </a:r>
                      <a:endParaRPr lang="uk-UA" sz="1100" b="0" i="0" u="none" strike="noStrike" noProof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2,9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3,6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0,70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17095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uk-UA" sz="1100" b="0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Вапняк</a:t>
                      </a:r>
                      <a:endParaRPr lang="uk-UA" sz="1100" b="0" i="0" u="none" strike="noStrike" noProof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20,7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24,6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3,90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17095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uk-UA" sz="1100" b="0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Бензин</a:t>
                      </a:r>
                      <a:endParaRPr lang="uk-UA" sz="1100" b="0" i="0" u="none" strike="noStrike" noProof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1,1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1,4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0,28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17095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uk-UA" sz="1100" b="0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Кокс</a:t>
                      </a:r>
                      <a:endParaRPr lang="uk-UA" sz="1100" b="0" i="0" u="none" strike="noStrike" noProof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3,2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4,0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0,77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17095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uk-UA" sz="1100" b="0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Цемент</a:t>
                      </a:r>
                      <a:endParaRPr lang="uk-UA" sz="1100" b="0" i="0" u="none" strike="noStrike" noProof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4,9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6,1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1,16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36815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10.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uk-UA" sz="1100" b="0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Брухт чорних металів</a:t>
                      </a:r>
                      <a:endParaRPr lang="uk-UA" sz="1100" b="0" i="0" u="none" strike="noStrike" noProof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4,0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4,9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0,95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17095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11.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uk-UA" sz="1100" b="0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Нафта</a:t>
                      </a:r>
                      <a:endParaRPr lang="uk-UA" sz="1100" b="0" i="0" u="none" strike="noStrike" noProof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5,0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6,2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1,18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17095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12.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uk-UA" sz="1100" b="0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Щебінь</a:t>
                      </a:r>
                      <a:endParaRPr lang="uk-UA" sz="1100" b="0" i="0" u="none" strike="noStrike" noProof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20,3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24,1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3,84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17095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13.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uk-UA" sz="1100" b="0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Цукор</a:t>
                      </a:r>
                      <a:endParaRPr lang="uk-UA" sz="1100" b="0" i="0" u="none" strike="noStrike" noProof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0,7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0,9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0,18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17095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14.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uk-UA" sz="1100" b="0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Сіль</a:t>
                      </a:r>
                      <a:endParaRPr lang="uk-UA" sz="1100" b="0" i="0" u="none" strike="noStrike" noProof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6,7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8,2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1,53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51984167"/>
              </p:ext>
            </p:extLst>
          </p:nvPr>
        </p:nvGraphicFramePr>
        <p:xfrm>
          <a:off x="298653" y="1174129"/>
          <a:ext cx="3985315" cy="5207200"/>
        </p:xfrm>
        <a:graphic>
          <a:graphicData uri="http://schemas.openxmlformats.org/drawingml/2006/table">
            <a:tbl>
              <a:tblPr/>
              <a:tblGrid>
                <a:gridCol w="306562"/>
                <a:gridCol w="1230481"/>
                <a:gridCol w="424958"/>
                <a:gridCol w="551812"/>
                <a:gridCol w="735751"/>
                <a:gridCol w="735751"/>
              </a:tblGrid>
              <a:tr h="415186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№</a:t>
                      </a:r>
                      <a:b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</a:br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з/п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uk-UA" sz="1000" b="1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Найменування вантажу</a:t>
                      </a:r>
                      <a:endParaRPr lang="uk-UA" sz="1000" b="1" i="0" u="none" strike="noStrike" noProof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uk-UA" sz="800" b="1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Середня відстань перевезення,</a:t>
                      </a:r>
                      <a:br>
                        <a:rPr lang="uk-UA" sz="800" b="1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</a:br>
                      <a:r>
                        <a:rPr lang="uk-UA" sz="800" b="1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км</a:t>
                      </a:r>
                      <a:endParaRPr lang="uk-UA" sz="800" b="1" i="0" u="none" strike="noStrike" noProof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uk-UA" sz="1000" b="1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Тариф, грн</a:t>
                      </a:r>
                      <a:endParaRPr lang="uk-UA" sz="1000" b="1" i="0" u="none" strike="noStrike" noProof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uk-UA" sz="1000" b="1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Відхилення,</a:t>
                      </a:r>
                      <a:br>
                        <a:rPr lang="uk-UA" sz="1000" b="1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</a:br>
                      <a:r>
                        <a:rPr lang="en-US" sz="1000" b="1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%</a:t>
                      </a:r>
                      <a:endParaRPr lang="uk-UA" sz="1000" b="1" i="0" u="none" strike="noStrike" noProof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107425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000" b="1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діючий</a:t>
                      </a:r>
                      <a:endParaRPr lang="uk-UA" sz="1000" b="1" i="0" u="none" strike="noStrike" noProof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000" b="1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з урахуванням індексації з лютого 2017</a:t>
                      </a:r>
                    </a:p>
                    <a:p>
                      <a:pPr algn="ctr" fontAlgn="ctr"/>
                      <a:r>
                        <a:rPr lang="uk-UA" sz="1000" b="1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року</a:t>
                      </a:r>
                      <a:endParaRPr lang="uk-UA" sz="1000" b="1" i="0" u="none" strike="noStrike" noProof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53465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000" b="0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</a:t>
                      </a:r>
                      <a:endParaRPr lang="uk-UA" sz="1000" b="0" i="0" u="none" strike="noStrike" noProof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000" b="0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</a:t>
                      </a:r>
                      <a:endParaRPr lang="uk-UA" sz="1000" b="0" i="0" u="none" strike="noStrike" noProof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27144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uk-UA" sz="1000" b="0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Вугілля кам'яне</a:t>
                      </a:r>
                      <a:r>
                        <a:rPr lang="uk-UA" sz="1000" b="0" i="0" u="none" strike="noStrike" baseline="30000" noProof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</a:t>
                      </a:r>
                      <a:endParaRPr lang="uk-UA" sz="1000" b="0" i="0" u="none" strike="noStrike" noProof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444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76,1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95,2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19,0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7144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uk-UA" sz="1000" b="0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Кокс</a:t>
                      </a:r>
                      <a:endParaRPr lang="uk-UA" sz="1000" b="0" i="0" u="none" strike="noStrike" noProof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430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151,8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189,7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37,9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7144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uk-UA" sz="1000" b="0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Дизельне паливо</a:t>
                      </a:r>
                      <a:endParaRPr lang="uk-UA" sz="1000" b="0" i="0" u="none" strike="noStrike" noProof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336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286,7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358,3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71,7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7144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uk-UA" sz="1000" b="0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Бензин</a:t>
                      </a:r>
                      <a:endParaRPr lang="uk-UA" sz="1000" b="0" i="0" u="none" strike="noStrike" noProof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392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307,5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384,4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76,9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7144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uk-UA" sz="1000" b="0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Мазут</a:t>
                      </a:r>
                      <a:endParaRPr lang="uk-UA" sz="1000" b="0" i="0" u="none" strike="noStrike" noProof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364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189,9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237,4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47,5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7144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uk-UA" sz="1000" b="0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Руда залізна</a:t>
                      </a:r>
                      <a:endParaRPr lang="uk-UA" sz="1000" b="0" i="0" u="none" strike="noStrike" noProof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636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96,0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120,0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24,0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7144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uk-UA" sz="1000" b="0" i="0" u="none" strike="noStrike" noProof="0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Котуни</a:t>
                      </a:r>
                      <a:r>
                        <a:rPr lang="uk-UA" sz="1000" b="0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(обкотиші)</a:t>
                      </a:r>
                      <a:endParaRPr lang="uk-UA" sz="1000" b="0" i="0" u="none" strike="noStrike" noProof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681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101,8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127,2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25,4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7144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uk-UA" sz="1000" b="0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Чавун</a:t>
                      </a:r>
                      <a:endParaRPr lang="uk-UA" sz="1000" b="0" i="0" u="none" strike="noStrike" noProof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289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121,8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152,2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30,4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0693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uk-UA" sz="1000" b="0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Брухт чорних металів</a:t>
                      </a:r>
                      <a:endParaRPr lang="uk-UA" sz="1000" b="0" i="0" u="none" strike="noStrike" noProof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688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267,9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334,8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67,0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7144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10.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uk-UA" sz="1000" b="0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Інші види прокату</a:t>
                      </a:r>
                      <a:endParaRPr lang="uk-UA" sz="1000" b="0" i="0" u="none" strike="noStrike" noProof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617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224,1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280,1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56,0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7144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11.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Цемент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474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81,6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102,0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20,4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7144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12.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Добриво азотне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460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90,1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112,6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22,5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7144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13.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Зерно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588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144,7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180,9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36,2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9" name="Прямоугольник 8"/>
          <p:cNvSpPr/>
          <p:nvPr/>
        </p:nvSpPr>
        <p:spPr>
          <a:xfrm>
            <a:off x="0" y="6525344"/>
            <a:ext cx="9144000" cy="332656"/>
          </a:xfrm>
          <a:prstGeom prst="rect">
            <a:avLst/>
          </a:prstGeom>
          <a:solidFill>
            <a:schemeClr val="tx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0" y="0"/>
            <a:ext cx="9144000" cy="332656"/>
          </a:xfrm>
          <a:prstGeom prst="rect">
            <a:avLst/>
          </a:prstGeom>
          <a:solidFill>
            <a:schemeClr val="tx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7499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7504" y="332656"/>
            <a:ext cx="8856984" cy="575847"/>
          </a:xfrm>
          <a:prstGeom prst="rect">
            <a:avLst/>
          </a:prstGeom>
          <a:noFill/>
        </p:spPr>
        <p:txBody>
          <a:bodyPr wrap="square" lIns="82598" tIns="41299" rIns="82598" bIns="41299" rtlCol="0">
            <a:spAutoFit/>
          </a:bodyPr>
          <a:lstStyle/>
          <a:p>
            <a:pPr lvl="0" algn="ctr"/>
            <a:r>
              <a:rPr lang="uk-UA" sz="16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Напрямки </a:t>
            </a:r>
            <a:r>
              <a:rPr lang="uk-UA" sz="16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використання коштів від підвищення тарифів на перевезення вантажів залізничним </a:t>
            </a:r>
            <a:r>
              <a:rPr lang="uk-UA" sz="16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транспортом</a:t>
            </a:r>
            <a:endParaRPr lang="ru-RU" sz="1600" b="1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07075" y="1340768"/>
            <a:ext cx="8421008" cy="575847"/>
          </a:xfrm>
          <a:prstGeom prst="rect">
            <a:avLst/>
          </a:prstGeom>
          <a:noFill/>
        </p:spPr>
        <p:txBody>
          <a:bodyPr wrap="square" lIns="82598" tIns="41299" rIns="82598" bIns="41299">
            <a:spAutoFit/>
          </a:bodyPr>
          <a:lstStyle/>
          <a:p>
            <a:pPr algn="just"/>
            <a:r>
              <a:rPr lang="uk-UA" sz="1600" dirty="0">
                <a:solidFill>
                  <a:srgbClr val="336699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Від</a:t>
            </a:r>
            <a:r>
              <a:rPr lang="ru-RU" sz="1600" dirty="0">
                <a:solidFill>
                  <a:srgbClr val="336699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uk-UA" sz="1600" dirty="0">
                <a:solidFill>
                  <a:srgbClr val="336699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індексації</a:t>
            </a:r>
            <a:r>
              <a:rPr lang="ru-RU" sz="1600" dirty="0">
                <a:solidFill>
                  <a:srgbClr val="336699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uk-UA" sz="1600" dirty="0">
                <a:solidFill>
                  <a:srgbClr val="336699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тарифів</a:t>
            </a:r>
            <a:r>
              <a:rPr lang="ru-RU" sz="1600" dirty="0">
                <a:solidFill>
                  <a:srgbClr val="336699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на </a:t>
            </a:r>
            <a:r>
              <a:rPr lang="uk-UA" sz="1600" dirty="0">
                <a:solidFill>
                  <a:srgbClr val="336699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перевезення</a:t>
            </a:r>
            <a:r>
              <a:rPr lang="ru-RU" sz="1600" dirty="0">
                <a:solidFill>
                  <a:srgbClr val="336699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uk-UA" sz="1600" dirty="0">
                <a:solidFill>
                  <a:srgbClr val="336699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вантажів</a:t>
            </a:r>
            <a:r>
              <a:rPr lang="ru-RU" sz="1600" dirty="0">
                <a:solidFill>
                  <a:srgbClr val="336699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uk-UA" sz="1600" dirty="0">
                <a:solidFill>
                  <a:srgbClr val="336699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залізничним</a:t>
            </a:r>
            <a:r>
              <a:rPr lang="ru-RU" sz="1600" dirty="0">
                <a:solidFill>
                  <a:srgbClr val="336699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транспортом у межах </a:t>
            </a:r>
            <a:r>
              <a:rPr lang="uk-UA" sz="1600" dirty="0">
                <a:solidFill>
                  <a:srgbClr val="336699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України</a:t>
            </a:r>
            <a:r>
              <a:rPr lang="ru-RU" sz="1600" dirty="0">
                <a:solidFill>
                  <a:srgbClr val="336699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uk-UA" sz="1600" dirty="0">
                <a:solidFill>
                  <a:srgbClr val="336699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планується</a:t>
            </a:r>
            <a:r>
              <a:rPr lang="ru-RU" sz="1600" dirty="0">
                <a:solidFill>
                  <a:srgbClr val="336699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uk-UA" sz="1600" dirty="0">
                <a:solidFill>
                  <a:srgbClr val="336699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одержати</a:t>
            </a:r>
            <a:r>
              <a:rPr lang="ru-RU" sz="1600" dirty="0">
                <a:solidFill>
                  <a:srgbClr val="336699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uk-UA" sz="1600" b="1" dirty="0">
                <a:solidFill>
                  <a:srgbClr val="336699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10 </a:t>
            </a:r>
            <a:r>
              <a:rPr lang="uk-UA" sz="1600" b="1" dirty="0">
                <a:solidFill>
                  <a:srgbClr val="336699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973,9 млн</a:t>
            </a:r>
            <a:r>
              <a:rPr lang="ru-RU" sz="1600" b="1" dirty="0">
                <a:solidFill>
                  <a:srgbClr val="336699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. грн</a:t>
            </a:r>
            <a:r>
              <a:rPr lang="ru-RU" sz="1600" dirty="0">
                <a:solidFill>
                  <a:srgbClr val="336699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.</a:t>
            </a:r>
            <a:r>
              <a:rPr lang="uk-UA" sz="1600" dirty="0">
                <a:solidFill>
                  <a:srgbClr val="336699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endParaRPr lang="ru-RU" sz="1600" dirty="0">
              <a:solidFill>
                <a:srgbClr val="336699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74409161"/>
              </p:ext>
            </p:extLst>
          </p:nvPr>
        </p:nvGraphicFramePr>
        <p:xfrm>
          <a:off x="396523" y="2074558"/>
          <a:ext cx="5027466" cy="1869683"/>
        </p:xfrm>
        <a:graphic>
          <a:graphicData uri="http://schemas.openxmlformats.org/drawingml/2006/table">
            <a:tbl>
              <a:tblPr firstRow="1" firstCol="1" lastRow="1">
                <a:tableStyleId>{3B4B98B0-60AC-42C2-AFA5-B58CD77FA1E5}</a:tableStyleId>
              </a:tblPr>
              <a:tblGrid>
                <a:gridCol w="2702264"/>
                <a:gridCol w="628433"/>
                <a:gridCol w="565590"/>
                <a:gridCol w="1131179"/>
              </a:tblGrid>
              <a:tr h="211201">
                <a:tc>
                  <a:txBody>
                    <a:bodyPr/>
                    <a:lstStyle/>
                    <a:p>
                      <a:pPr algn="l" fontAlgn="b"/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8313" marR="8313" marT="9026" marB="0" anchor="b"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План, млн. </a:t>
                      </a:r>
                      <a:r>
                        <a:rPr lang="ru-RU" sz="1200" u="none" strike="noStrike" dirty="0" err="1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грн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8313" marR="8313" marT="9026" marB="0" anchor="b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11201">
                <a:tc>
                  <a:txBody>
                    <a:bodyPr/>
                    <a:lstStyle/>
                    <a:p>
                      <a:pPr algn="ctr" fontAlgn="b"/>
                      <a:r>
                        <a:rPr lang="uk-UA" sz="1200" u="none" strike="noStrike" noProof="0" dirty="0" smtClean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Капітальні інвестиції</a:t>
                      </a:r>
                      <a:endParaRPr lang="uk-UA" sz="1200" b="0" i="0" u="none" strike="noStrike" noProof="0" dirty="0">
                        <a:solidFill>
                          <a:srgbClr val="000000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8313" marR="8313" marT="9026" marB="0" anchor="ctr"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u="none" strike="noStrike" kern="1200" dirty="0">
                          <a:solidFill>
                            <a:schemeClr val="tx1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2016</a:t>
                      </a:r>
                    </a:p>
                  </a:txBody>
                  <a:tcPr marL="8313" marR="8313" marT="9026" marB="0" anchor="ctr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u="none" strike="noStrike" kern="1200" dirty="0">
                          <a:solidFill>
                            <a:schemeClr val="tx1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2017</a:t>
                      </a:r>
                    </a:p>
                  </a:txBody>
                  <a:tcPr marL="8313" marR="8313" marT="9026" marB="0" anchor="ctr"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u="none" strike="noStrike" kern="1200" dirty="0" err="1">
                          <a:solidFill>
                            <a:schemeClr val="tx1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Збільшення</a:t>
                      </a:r>
                      <a:r>
                        <a:rPr lang="ru-RU" sz="1200" b="1" u="none" strike="noStrike" kern="1200" dirty="0">
                          <a:solidFill>
                            <a:schemeClr val="tx1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, %</a:t>
                      </a:r>
                    </a:p>
                  </a:txBody>
                  <a:tcPr marL="8313" marR="8313" marT="9026" marB="0" anchor="ctr"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1201">
                <a:tc>
                  <a:txBody>
                    <a:bodyPr/>
                    <a:lstStyle/>
                    <a:p>
                      <a:pPr algn="l" fontAlgn="b"/>
                      <a:r>
                        <a:rPr lang="uk-UA" sz="1200" b="0" u="none" strike="noStrike" noProof="0" dirty="0" smtClean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Капітальне будівництво</a:t>
                      </a:r>
                      <a:endParaRPr lang="uk-UA" sz="1200" b="0" i="0" u="none" strike="noStrike" noProof="0" dirty="0">
                        <a:solidFill>
                          <a:srgbClr val="000000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8313" marR="8313" marT="9026" marB="0" anchor="b"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u="none" strike="noStrike" kern="1200" dirty="0">
                          <a:solidFill>
                            <a:schemeClr val="tx1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4157</a:t>
                      </a:r>
                    </a:p>
                  </a:txBody>
                  <a:tcPr marL="8313" marR="8313" marT="9026" marB="0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u="none" strike="noStrike" kern="1200" dirty="0">
                          <a:solidFill>
                            <a:schemeClr val="tx1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8931</a:t>
                      </a:r>
                    </a:p>
                  </a:txBody>
                  <a:tcPr marL="8313" marR="8313" marT="9026" marB="0"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115%</a:t>
                      </a:r>
                    </a:p>
                  </a:txBody>
                  <a:tcPr marL="8313" marR="8313" marT="9026" marB="0"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1201">
                <a:tc>
                  <a:txBody>
                    <a:bodyPr/>
                    <a:lstStyle/>
                    <a:p>
                      <a:pPr algn="l" fontAlgn="b"/>
                      <a:r>
                        <a:rPr lang="uk-UA" sz="1200" b="0" u="none" strike="noStrike" noProof="0" dirty="0" smtClean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Придбання основних засобів</a:t>
                      </a:r>
                      <a:endParaRPr lang="uk-UA" sz="1200" b="0" i="0" u="none" strike="noStrike" noProof="0" dirty="0">
                        <a:solidFill>
                          <a:srgbClr val="000000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8313" marR="8313" marT="9026" marB="0" anchor="b"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u="none" strike="noStrike" kern="1200" dirty="0">
                          <a:solidFill>
                            <a:schemeClr val="tx1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3054</a:t>
                      </a:r>
                    </a:p>
                  </a:txBody>
                  <a:tcPr marL="8313" marR="8313" marT="9026" marB="0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u="none" strike="noStrike" kern="1200">
                          <a:solidFill>
                            <a:schemeClr val="tx1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12581</a:t>
                      </a:r>
                    </a:p>
                  </a:txBody>
                  <a:tcPr marL="8313" marR="8313" marT="9026" marB="0"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312%</a:t>
                      </a:r>
                    </a:p>
                  </a:txBody>
                  <a:tcPr marL="8313" marR="8313" marT="9026" marB="0"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1201">
                <a:tc>
                  <a:txBody>
                    <a:bodyPr/>
                    <a:lstStyle/>
                    <a:p>
                      <a:pPr algn="l" fontAlgn="b"/>
                      <a:r>
                        <a:rPr lang="uk-UA" sz="1200" b="0" u="none" strike="noStrike" noProof="0" dirty="0" smtClean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Модернізація основних засобів</a:t>
                      </a:r>
                      <a:endParaRPr lang="uk-UA" sz="1200" b="0" i="0" u="none" strike="noStrike" noProof="0" dirty="0">
                        <a:solidFill>
                          <a:srgbClr val="000000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8313" marR="8313" marT="9026" marB="0" anchor="b"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u="none" strike="noStrike" kern="1200" dirty="0">
                          <a:solidFill>
                            <a:schemeClr val="tx1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3577</a:t>
                      </a:r>
                    </a:p>
                  </a:txBody>
                  <a:tcPr marL="8313" marR="8313" marT="9026" marB="0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u="none" strike="noStrike" kern="1200" dirty="0">
                          <a:solidFill>
                            <a:schemeClr val="tx1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5192</a:t>
                      </a:r>
                    </a:p>
                  </a:txBody>
                  <a:tcPr marL="8313" marR="8313" marT="9026" marB="0"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45%</a:t>
                      </a:r>
                    </a:p>
                  </a:txBody>
                  <a:tcPr marL="8313" marR="8313" marT="9026" marB="0"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1201">
                <a:tc>
                  <a:txBody>
                    <a:bodyPr/>
                    <a:lstStyle/>
                    <a:p>
                      <a:pPr algn="l" fontAlgn="b"/>
                      <a:r>
                        <a:rPr lang="uk-UA" sz="1200" b="0" u="none" strike="noStrike" noProof="0" dirty="0" smtClean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Інші необоротні матеріальні активи</a:t>
                      </a:r>
                      <a:endParaRPr lang="uk-UA" sz="1200" b="0" i="0" u="none" strike="noStrike" noProof="0" dirty="0">
                        <a:solidFill>
                          <a:srgbClr val="000000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8313" marR="8313" marT="9026" marB="0" anchor="b"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u="none" strike="noStrike" kern="1200" dirty="0">
                          <a:solidFill>
                            <a:schemeClr val="tx1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320</a:t>
                      </a:r>
                    </a:p>
                  </a:txBody>
                  <a:tcPr marL="8313" marR="8313" marT="9026" marB="0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u="none" strike="noStrike" kern="1200" dirty="0">
                          <a:solidFill>
                            <a:schemeClr val="tx1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432</a:t>
                      </a:r>
                    </a:p>
                  </a:txBody>
                  <a:tcPr marL="8313" marR="8313" marT="9026" marB="0"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35%</a:t>
                      </a:r>
                    </a:p>
                  </a:txBody>
                  <a:tcPr marL="8313" marR="8313" marT="9026" marB="0"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1201">
                <a:tc>
                  <a:txBody>
                    <a:bodyPr/>
                    <a:lstStyle/>
                    <a:p>
                      <a:pPr algn="l" fontAlgn="b"/>
                      <a:r>
                        <a:rPr lang="uk-UA" sz="1200" b="0" u="none" strike="noStrike" noProof="0" dirty="0" smtClean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Інші необоротні нематеріальні активи</a:t>
                      </a:r>
                      <a:endParaRPr lang="uk-UA" sz="1200" b="0" i="0" u="none" strike="noStrike" noProof="0" dirty="0">
                        <a:solidFill>
                          <a:srgbClr val="000000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8313" marR="8313" marT="9026" marB="0" anchor="b"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u="none" strike="noStrike" kern="1200">
                          <a:solidFill>
                            <a:schemeClr val="tx1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86</a:t>
                      </a:r>
                    </a:p>
                  </a:txBody>
                  <a:tcPr marL="8313" marR="8313" marT="9026" marB="0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u="none" strike="noStrike" kern="1200" dirty="0">
                          <a:solidFill>
                            <a:schemeClr val="tx1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274</a:t>
                      </a:r>
                    </a:p>
                  </a:txBody>
                  <a:tcPr marL="8313" marR="8313" marT="9026" marB="0"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219%</a:t>
                      </a:r>
                    </a:p>
                  </a:txBody>
                  <a:tcPr marL="8313" marR="8313" marT="9026" marB="0"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227691">
                <a:tc>
                  <a:txBody>
                    <a:bodyPr/>
                    <a:lstStyle/>
                    <a:p>
                      <a:pPr algn="l" fontAlgn="b"/>
                      <a:r>
                        <a:rPr lang="uk-UA" sz="1200" u="none" strike="noStrike" noProof="0" dirty="0" smtClean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Всього</a:t>
                      </a:r>
                      <a:endParaRPr lang="uk-UA" sz="1200" b="0" i="0" u="none" strike="noStrike" noProof="0" dirty="0">
                        <a:solidFill>
                          <a:srgbClr val="000000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8313" marR="8313" marT="9026" marB="0" anchor="b"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1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11 194</a:t>
                      </a:r>
                      <a:endParaRPr lang="ru-RU" sz="1200" b="1" u="none" strike="noStrike" kern="1200" dirty="0">
                        <a:solidFill>
                          <a:schemeClr val="tx1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8313" marR="8313" marT="9026" marB="0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1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27 409</a:t>
                      </a:r>
                      <a:endParaRPr lang="ru-RU" sz="1200" b="1" u="none" strike="noStrike" kern="1200" dirty="0">
                        <a:solidFill>
                          <a:schemeClr val="tx1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8313" marR="8313" marT="9026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1" u="none" strike="noStrike" kern="1200" dirty="0">
                          <a:solidFill>
                            <a:schemeClr val="tx1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145%</a:t>
                      </a:r>
                    </a:p>
                  </a:txBody>
                  <a:tcPr marL="8313" marR="8313" marT="9026" marB="0"/>
                </a:tc>
              </a:tr>
            </a:tbl>
          </a:graphicData>
        </a:graphic>
      </p:graphicFrame>
      <p:graphicFrame>
        <p:nvGraphicFramePr>
          <p:cNvPr id="7" name="Диаграмма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2832165"/>
              </p:ext>
            </p:extLst>
          </p:nvPr>
        </p:nvGraphicFramePr>
        <p:xfrm>
          <a:off x="5451807" y="1835827"/>
          <a:ext cx="3519228" cy="202490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3" name="Таблица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3619276"/>
              </p:ext>
            </p:extLst>
          </p:nvPr>
        </p:nvGraphicFramePr>
        <p:xfrm>
          <a:off x="407075" y="4077072"/>
          <a:ext cx="5027466" cy="1908137"/>
        </p:xfrm>
        <a:graphic>
          <a:graphicData uri="http://schemas.openxmlformats.org/drawingml/2006/table">
            <a:tbl>
              <a:tblPr firstRow="1" firstCol="1" lastRow="1">
                <a:tableStyleId>{3B4B98B0-60AC-42C2-AFA5-B58CD77FA1E5}</a:tableStyleId>
              </a:tblPr>
              <a:tblGrid>
                <a:gridCol w="2388047"/>
                <a:gridCol w="942650"/>
                <a:gridCol w="816963"/>
                <a:gridCol w="879806"/>
              </a:tblGrid>
              <a:tr h="542153"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 </a:t>
                      </a:r>
                      <a:r>
                        <a:rPr lang="ru-RU" sz="1100" u="none" strike="noStrike" dirty="0" err="1" smtClean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Витрати</a:t>
                      </a:r>
                      <a:endParaRPr lang="ru-RU" sz="1100" b="0" i="0" u="none" strike="noStrike" dirty="0"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8313" marR="8313" marT="902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2016 </a:t>
                      </a:r>
                      <a:r>
                        <a:rPr lang="ru-RU" sz="1100" u="none" strike="noStrike" dirty="0" err="1" smtClean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рік</a:t>
                      </a:r>
                      <a:r>
                        <a:rPr lang="ru-RU" sz="1100" u="none" strike="noStrike" dirty="0" smtClean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 </a:t>
                      </a:r>
                      <a:r>
                        <a:rPr lang="ru-RU" sz="1100" u="none" strike="noStrike" dirty="0" err="1" smtClean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очік</a:t>
                      </a:r>
                      <a:r>
                        <a:rPr lang="ru-RU" sz="1100" u="none" strike="noStrike" dirty="0" smtClean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., млн</a:t>
                      </a:r>
                      <a:endParaRPr lang="ru-RU" sz="1100" b="1" i="0" u="none" strike="noStrike" dirty="0"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8313" marR="8313" marT="902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2017 </a:t>
                      </a:r>
                      <a:r>
                        <a:rPr lang="ru-RU" sz="1100" u="none" strike="noStrike" dirty="0" err="1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рік</a:t>
                      </a:r>
                      <a:r>
                        <a:rPr lang="ru-RU" sz="1100" u="none" strike="noStrike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 (проект</a:t>
                      </a:r>
                      <a:r>
                        <a:rPr lang="ru-RU" sz="1100" u="none" strike="noStrike" dirty="0" smtClean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), млн</a:t>
                      </a:r>
                      <a:endParaRPr lang="ru-RU" sz="1100" b="1" i="0" u="none" strike="noStrike" dirty="0"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8313" marR="8313" marT="9026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 dirty="0" err="1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Збільшення</a:t>
                      </a:r>
                      <a:r>
                        <a:rPr lang="ru-RU" sz="1100" u="none" strike="noStrike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, %</a:t>
                      </a:r>
                      <a:endParaRPr lang="ru-RU" sz="1100" b="0" i="0" u="none" strike="noStrike" dirty="0"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8313" marR="8313" marT="9026" marB="0" anchor="ctr"/>
                </a:tc>
              </a:tr>
              <a:tr h="35561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0" u="none" strike="noStrike" dirty="0" err="1" smtClean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Витрати</a:t>
                      </a:r>
                      <a:r>
                        <a:rPr lang="ru-RU" sz="1100" b="0" u="none" strike="noStrike" dirty="0" smtClean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 </a:t>
                      </a:r>
                      <a:r>
                        <a:rPr lang="ru-RU" sz="1100" b="0" u="none" strike="noStrike" dirty="0" err="1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від</a:t>
                      </a:r>
                      <a:r>
                        <a:rPr lang="ru-RU" sz="1100" b="0" u="none" strike="noStrike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 </a:t>
                      </a:r>
                      <a:r>
                        <a:rPr lang="ru-RU" sz="1100" b="0" u="none" strike="noStrike" dirty="0" err="1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реалізації</a:t>
                      </a:r>
                      <a:r>
                        <a:rPr lang="ru-RU" sz="1100" b="0" u="none" strike="noStrike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 </a:t>
                      </a:r>
                      <a:r>
                        <a:rPr lang="ru-RU" sz="1100" b="0" u="none" strike="noStrike" dirty="0" err="1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послуг</a:t>
                      </a:r>
                      <a:r>
                        <a:rPr lang="ru-RU" sz="1100" b="0" u="none" strike="noStrike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 з </a:t>
                      </a:r>
                      <a:r>
                        <a:rPr lang="ru-RU" sz="1100" b="0" u="none" strike="noStrike" dirty="0" err="1" smtClean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перевезень</a:t>
                      </a:r>
                      <a:endParaRPr lang="ru-RU" sz="1100" b="0" i="1" u="none" strike="noStrike" dirty="0"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8313" marR="8313" marT="9026" marB="0" anchor="ctr"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57 </a:t>
                      </a:r>
                      <a:r>
                        <a:rPr lang="ru-RU" sz="1100" u="none" strike="noStrike" dirty="0" smtClean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554</a:t>
                      </a:r>
                      <a:endParaRPr lang="ru-RU" sz="1100" b="0" i="1" u="none" strike="noStrike" dirty="0"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8313" marR="8313" marT="9026" marB="0" anchor="ctr"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70 </a:t>
                      </a:r>
                      <a:r>
                        <a:rPr lang="ru-RU" sz="1100" u="none" strike="noStrike" dirty="0" smtClean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254</a:t>
                      </a:r>
                      <a:endParaRPr lang="ru-RU" sz="1100" b="0" i="1" u="none" strike="noStrike" dirty="0"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8313" marR="8313" marT="9026" marB="0" anchor="ctr"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22%</a:t>
                      </a:r>
                      <a:endParaRPr lang="ru-RU" sz="1100" b="1" i="0" u="none" strike="noStrike" dirty="0"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8313" marR="8313" marT="9026" marB="0" anchor="ctr"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6791">
                <a:tc>
                  <a:txBody>
                    <a:bodyPr/>
                    <a:lstStyle/>
                    <a:p>
                      <a:pPr algn="r" fontAlgn="ctr"/>
                      <a:r>
                        <a:rPr lang="ru-RU" sz="1100" b="0" u="none" strike="noStrike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у </a:t>
                      </a:r>
                      <a:r>
                        <a:rPr lang="ru-RU" sz="1100" b="0" u="none" strike="noStrike" dirty="0" err="1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т.ч</a:t>
                      </a:r>
                      <a:r>
                        <a:rPr lang="ru-RU" sz="1100" b="0" u="none" strike="noStrike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. </a:t>
                      </a:r>
                      <a:r>
                        <a:rPr lang="ru-RU" sz="1100" b="0" u="none" strike="noStrike" dirty="0" err="1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ремонти</a:t>
                      </a:r>
                      <a:r>
                        <a:rPr lang="ru-RU" sz="1100" b="0" u="none" strike="noStrike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 </a:t>
                      </a:r>
                      <a:r>
                        <a:rPr lang="ru-RU" sz="1100" b="0" u="none" strike="noStrike" dirty="0" err="1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основних</a:t>
                      </a:r>
                      <a:r>
                        <a:rPr lang="ru-RU" sz="1100" b="0" u="none" strike="noStrike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 </a:t>
                      </a:r>
                      <a:r>
                        <a:rPr lang="ru-RU" sz="1100" b="0" u="none" strike="noStrike" dirty="0" err="1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засобів</a:t>
                      </a:r>
                      <a:endParaRPr lang="ru-RU" sz="1100" b="0" i="0" u="none" strike="noStrike" dirty="0"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8313" marR="8313" marT="9026" marB="0" anchor="ctr"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5 </a:t>
                      </a:r>
                      <a:r>
                        <a:rPr lang="ru-RU" sz="1100" u="none" strike="noStrike" dirty="0" smtClean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393</a:t>
                      </a:r>
                      <a:endParaRPr lang="ru-RU" sz="1100" b="0" i="0" u="none" strike="noStrike" dirty="0"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8313" marR="8313" marT="9026" marB="0" anchor="ctr"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8 </a:t>
                      </a:r>
                      <a:r>
                        <a:rPr lang="ru-RU" sz="1100" u="none" strike="noStrike" dirty="0" smtClean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799</a:t>
                      </a:r>
                      <a:endParaRPr lang="ru-RU" sz="1100" b="0" i="0" u="none" strike="noStrike" dirty="0"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8313" marR="8313" marT="9026" marB="0" anchor="ctr"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63%</a:t>
                      </a:r>
                      <a:endParaRPr lang="ru-RU" sz="1100" b="1" i="0" u="none" strike="noStrike" dirty="0"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8313" marR="8313" marT="9026" marB="0" anchor="ctr"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6791">
                <a:tc>
                  <a:txBody>
                    <a:bodyPr/>
                    <a:lstStyle/>
                    <a:p>
                      <a:pPr algn="r" fontAlgn="ctr"/>
                      <a:r>
                        <a:rPr lang="ru-RU" sz="1100" b="0" u="none" strike="noStrike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з них ремонт </a:t>
                      </a:r>
                      <a:r>
                        <a:rPr lang="ru-RU" sz="1100" b="0" u="none" strike="noStrike" dirty="0" err="1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рухомого</a:t>
                      </a:r>
                      <a:r>
                        <a:rPr lang="ru-RU" sz="1100" b="0" u="none" strike="noStrike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 складу</a:t>
                      </a:r>
                      <a:endParaRPr lang="ru-RU" sz="1100" b="0" i="1" u="none" strike="noStrike" dirty="0"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8313" marR="8313" marT="9026" marB="0" anchor="ctr"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2 </a:t>
                      </a:r>
                      <a:r>
                        <a:rPr lang="ru-RU" sz="1100" u="none" strike="noStrike" dirty="0" smtClean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803</a:t>
                      </a:r>
                      <a:endParaRPr lang="ru-RU" sz="1100" b="0" i="1" u="none" strike="noStrike" dirty="0"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8313" marR="8313" marT="9026" marB="0" anchor="ctr"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5 </a:t>
                      </a:r>
                      <a:r>
                        <a:rPr lang="ru-RU" sz="1100" u="none" strike="noStrike" dirty="0" smtClean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007</a:t>
                      </a:r>
                      <a:endParaRPr lang="ru-RU" sz="1100" b="0" i="1" u="none" strike="noStrike" dirty="0"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8313" marR="8313" marT="9026" marB="0" anchor="ctr"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79%</a:t>
                      </a:r>
                      <a:endParaRPr lang="ru-RU" sz="1100" b="1" i="0" u="none" strike="noStrike" dirty="0"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8313" marR="8313" marT="9026" marB="0" anchor="ctr"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33679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u="none" strike="noStrike" dirty="0" err="1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Всього</a:t>
                      </a:r>
                      <a:r>
                        <a:rPr lang="ru-RU" sz="1100" u="none" strike="noStrike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 </a:t>
                      </a:r>
                      <a:r>
                        <a:rPr lang="ru-RU" sz="1100" u="none" strike="noStrike" dirty="0" err="1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витрати</a:t>
                      </a:r>
                      <a:endParaRPr lang="ru-RU" sz="1100" b="1" i="0" u="none" strike="noStrike" dirty="0"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8313" marR="8313" marT="902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75 </a:t>
                      </a:r>
                      <a:r>
                        <a:rPr lang="ru-RU" sz="1100" u="none" strike="noStrike" dirty="0" smtClean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574</a:t>
                      </a:r>
                      <a:endParaRPr lang="ru-RU" sz="1100" b="1" i="0" u="none" strike="noStrike" dirty="0"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8313" marR="8313" marT="902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87 </a:t>
                      </a:r>
                      <a:r>
                        <a:rPr lang="ru-RU" sz="1100" u="none" strike="noStrike" dirty="0" smtClean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257</a:t>
                      </a:r>
                      <a:endParaRPr lang="ru-RU" sz="1100" b="1" i="0" u="none" strike="noStrike" dirty="0"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8313" marR="8313" marT="9026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15%</a:t>
                      </a:r>
                      <a:endParaRPr lang="ru-RU" sz="1100" b="1" i="0" u="none" strike="noStrike" dirty="0"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8313" marR="8313" marT="9026" marB="0" anchor="ctr"/>
                </a:tc>
              </a:tr>
            </a:tbl>
          </a:graphicData>
        </a:graphic>
      </p:graphicFrame>
      <p:graphicFrame>
        <p:nvGraphicFramePr>
          <p:cNvPr id="14" name="Диаграмма 1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12927785"/>
              </p:ext>
            </p:extLst>
          </p:nvPr>
        </p:nvGraphicFramePr>
        <p:xfrm>
          <a:off x="5428352" y="4029583"/>
          <a:ext cx="3566138" cy="23157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5" name="TextBox 14"/>
          <p:cNvSpPr txBox="1"/>
          <p:nvPr/>
        </p:nvSpPr>
        <p:spPr>
          <a:xfrm>
            <a:off x="7777011" y="4603968"/>
            <a:ext cx="697404" cy="329626"/>
          </a:xfrm>
          <a:prstGeom prst="rect">
            <a:avLst/>
          </a:prstGeom>
          <a:noFill/>
        </p:spPr>
        <p:txBody>
          <a:bodyPr wrap="none" lIns="82598" tIns="41299" rIns="82598" bIns="41299" rtlCol="0">
            <a:spAutoFit/>
          </a:bodyPr>
          <a:lstStyle/>
          <a:p>
            <a:r>
              <a:rPr lang="en-US" sz="1600" dirty="0" smtClean="0"/>
              <a:t>+</a:t>
            </a:r>
            <a:r>
              <a:rPr lang="uk-UA" sz="1600" dirty="0" smtClean="0"/>
              <a:t>46</a:t>
            </a:r>
            <a:r>
              <a:rPr lang="en-US" sz="1600" dirty="0" smtClean="0"/>
              <a:t>%</a:t>
            </a:r>
            <a:endParaRPr lang="ru-RU" sz="1600" dirty="0"/>
          </a:p>
        </p:txBody>
      </p:sp>
      <p:sp>
        <p:nvSpPr>
          <p:cNvPr id="16" name="TextBox 15"/>
          <p:cNvSpPr txBox="1"/>
          <p:nvPr/>
        </p:nvSpPr>
        <p:spPr>
          <a:xfrm>
            <a:off x="7777011" y="5299644"/>
            <a:ext cx="697404" cy="329626"/>
          </a:xfrm>
          <a:prstGeom prst="rect">
            <a:avLst/>
          </a:prstGeom>
          <a:noFill/>
        </p:spPr>
        <p:txBody>
          <a:bodyPr wrap="none" lIns="82598" tIns="41299" rIns="82598" bIns="41299" rtlCol="0">
            <a:spAutoFit/>
          </a:bodyPr>
          <a:lstStyle/>
          <a:p>
            <a:r>
              <a:rPr lang="en-US" sz="1600" dirty="0"/>
              <a:t>+63%</a:t>
            </a:r>
            <a:endParaRPr lang="ru-RU" sz="1600" dirty="0"/>
          </a:p>
        </p:txBody>
      </p:sp>
      <p:sp>
        <p:nvSpPr>
          <p:cNvPr id="3" name="TextBox 2"/>
          <p:cNvSpPr txBox="1"/>
          <p:nvPr/>
        </p:nvSpPr>
        <p:spPr>
          <a:xfrm>
            <a:off x="7791699" y="2867671"/>
            <a:ext cx="690992" cy="283459"/>
          </a:xfrm>
          <a:prstGeom prst="rect">
            <a:avLst/>
          </a:prstGeom>
          <a:noFill/>
        </p:spPr>
        <p:txBody>
          <a:bodyPr wrap="none" lIns="82598" tIns="41299" rIns="82598" bIns="41299" rtlCol="0">
            <a:spAutoFit/>
          </a:bodyPr>
          <a:lstStyle/>
          <a:p>
            <a:r>
              <a:rPr lang="en-US" sz="1300" dirty="0"/>
              <a:t>+145%</a:t>
            </a:r>
            <a:endParaRPr lang="ru-RU" sz="1300" dirty="0"/>
          </a:p>
        </p:txBody>
      </p:sp>
    </p:spTree>
    <p:extLst>
      <p:ext uri="{BB962C8B-B14F-4D97-AF65-F5344CB8AC3E}">
        <p14:creationId xmlns:p14="http://schemas.microsoft.com/office/powerpoint/2010/main" val="1809026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985412" y="494846"/>
            <a:ext cx="7478356" cy="298848"/>
          </a:xfrm>
          <a:prstGeom prst="rect">
            <a:avLst/>
          </a:prstGeom>
          <a:noFill/>
        </p:spPr>
        <p:txBody>
          <a:bodyPr wrap="square" lIns="82598" tIns="41299" rIns="82598" bIns="41299" rtlCol="0">
            <a:spAutoFit/>
          </a:bodyPr>
          <a:lstStyle/>
          <a:p>
            <a:pPr algn="ctr"/>
            <a:r>
              <a:rPr lang="uk-UA" sz="14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Зміна річних показників, передбачених індексацією вантажних тарифів</a:t>
            </a:r>
            <a:endParaRPr lang="uk-UA" sz="1400" b="1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4354901"/>
              </p:ext>
            </p:extLst>
          </p:nvPr>
        </p:nvGraphicFramePr>
        <p:xfrm>
          <a:off x="0" y="1628801"/>
          <a:ext cx="9143999" cy="1584177"/>
        </p:xfrm>
        <a:graphic>
          <a:graphicData uri="http://schemas.openxmlformats.org/drawingml/2006/table">
            <a:tbl>
              <a:tblPr/>
              <a:tblGrid>
                <a:gridCol w="3724336"/>
                <a:gridCol w="1409138"/>
                <a:gridCol w="1634525"/>
                <a:gridCol w="1152000"/>
                <a:gridCol w="1224000"/>
              </a:tblGrid>
              <a:tr h="412125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uk-UA" sz="1300" b="1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Показників</a:t>
                      </a:r>
                      <a:r>
                        <a:rPr lang="ru-RU" sz="13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</a:t>
                      </a:r>
                      <a:endParaRPr lang="ru-RU" sz="13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313" marR="8313" marT="90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BF7F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uk-UA" sz="1300" b="1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Заплановано</a:t>
                      </a:r>
                      <a:r>
                        <a:rPr lang="ru-RU" sz="13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</a:t>
                      </a:r>
                      <a:r>
                        <a:rPr lang="ru-RU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при </a:t>
                      </a:r>
                      <a:r>
                        <a:rPr lang="uk-UA" sz="1300" b="1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індексації</a:t>
                      </a:r>
                      <a:endParaRPr lang="uk-UA" sz="1300" b="1" i="0" u="none" strike="noStrike" noProof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313" marR="8313" marT="9026" marB="0" anchor="ctr">
                    <a:lnL w="12700" cap="flat" cmpd="sng" algn="ctr">
                      <a:solidFill>
                        <a:srgbClr val="0000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BF7F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3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По </a:t>
                      </a:r>
                      <a:r>
                        <a:rPr lang="ru-RU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факту</a:t>
                      </a:r>
                    </a:p>
                  </a:txBody>
                  <a:tcPr marL="8313" marR="8313" marT="9026" marB="0" anchor="ctr">
                    <a:lnL w="12700" cap="flat" cmpd="sng" algn="ctr">
                      <a:solidFill>
                        <a:srgbClr val="0000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BF7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uk-UA" sz="1300" b="1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Відхилення</a:t>
                      </a:r>
                      <a:endParaRPr lang="uk-UA" sz="1300" b="1" i="0" u="none" strike="noStrike" noProof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313" marR="8313" marT="9026" marB="0" anchor="ctr">
                    <a:lnL w="12700" cap="flat" cmpd="sng" algn="ctr">
                      <a:solidFill>
                        <a:srgbClr val="0000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BF7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2970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+/-</a:t>
                      </a:r>
                    </a:p>
                  </a:txBody>
                  <a:tcPr marL="8313" marR="8313" marT="9026" marB="0" anchor="ctr">
                    <a:lnL w="12700" cap="flat" cmpd="sng" algn="ctr">
                      <a:solidFill>
                        <a:srgbClr val="0000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BF7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%</a:t>
                      </a:r>
                    </a:p>
                  </a:txBody>
                  <a:tcPr marL="8313" marR="8313" marT="9026" marB="0" anchor="ctr">
                    <a:lnL w="12700" cap="flat" cmpd="sng" algn="ctr">
                      <a:solidFill>
                        <a:srgbClr val="0000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BF7FF"/>
                    </a:solidFill>
                  </a:tcPr>
                </a:tc>
              </a:tr>
              <a:tr h="463247"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300" b="1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Збільшення доходних</a:t>
                      </a:r>
                      <a:r>
                        <a:rPr lang="ru-RU" sz="13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</a:t>
                      </a:r>
                      <a:r>
                        <a:rPr lang="uk-UA" sz="1300" b="1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надходжень</a:t>
                      </a:r>
                      <a:r>
                        <a:rPr lang="ru-RU" sz="13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,</a:t>
                      </a:r>
                    </a:p>
                    <a:p>
                      <a:pPr algn="ctr" fontAlgn="ctr"/>
                      <a:r>
                        <a:rPr lang="ru-RU" sz="13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</a:t>
                      </a:r>
                      <a:r>
                        <a:rPr lang="ru-RU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млн. </a:t>
                      </a:r>
                      <a:r>
                        <a:rPr lang="uk-UA" sz="1300" b="1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грн.</a:t>
                      </a:r>
                      <a:endParaRPr lang="uk-UA" sz="1300" b="1" i="0" u="none" strike="noStrike" noProof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313" marR="8313" marT="90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BF7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3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4 139,1</a:t>
                      </a:r>
                      <a:endParaRPr lang="ru-RU" sz="13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313" marR="8313" marT="9026" marB="0" anchor="ctr">
                    <a:lnL w="12700" cap="flat" cmpd="sng" algn="ctr">
                      <a:solidFill>
                        <a:srgbClr val="0000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BF7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3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2 826,8</a:t>
                      </a:r>
                      <a:endParaRPr lang="ru-RU" sz="13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313" marR="8313" marT="9026" marB="0" anchor="ctr">
                    <a:lnL w="12700" cap="flat" cmpd="sng" algn="ctr">
                      <a:solidFill>
                        <a:srgbClr val="0000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BF7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300" b="1" i="0" u="none" strike="noStrike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</a:rPr>
                        <a:t>- 1 312,3</a:t>
                      </a:r>
                      <a:endParaRPr lang="ru-RU" sz="1300" b="1" i="0" u="none" strike="noStrike" dirty="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313" marR="8313" marT="9026" marB="0" anchor="ctr">
                    <a:lnL w="12700" cap="flat" cmpd="sng" algn="ctr">
                      <a:solidFill>
                        <a:srgbClr val="0000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BF7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300" b="1" i="0" u="none" strike="noStrike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</a:rPr>
                        <a:t>- 31,7</a:t>
                      </a:r>
                      <a:endParaRPr lang="ru-RU" sz="1300" b="1" i="0" u="none" strike="noStrike" dirty="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313" marR="8313" marT="9026" marB="0" anchor="ctr">
                    <a:lnL w="12700" cap="flat" cmpd="sng" algn="ctr">
                      <a:solidFill>
                        <a:srgbClr val="0000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BF7FF"/>
                    </a:solidFill>
                  </a:tcPr>
                </a:tc>
              </a:tr>
              <a:tr h="379105"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300" b="1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Вантажообіг</a:t>
                      </a:r>
                      <a:r>
                        <a:rPr lang="ru-RU" sz="13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, </a:t>
                      </a:r>
                      <a:r>
                        <a:rPr lang="ru-RU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млн. т-км</a:t>
                      </a:r>
                    </a:p>
                  </a:txBody>
                  <a:tcPr marL="8313" marR="8313" marT="90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BF7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3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170 770</a:t>
                      </a:r>
                      <a:endParaRPr lang="ru-RU" sz="13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313" marR="8313" marT="9026" marB="0" anchor="ctr">
                    <a:lnL w="12700" cap="flat" cmpd="sng" algn="ctr">
                      <a:solidFill>
                        <a:srgbClr val="0000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BF7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3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165 757</a:t>
                      </a:r>
                      <a:endParaRPr lang="ru-RU" sz="13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313" marR="8313" marT="9026" marB="0" anchor="ctr">
                    <a:lnL w="12700" cap="flat" cmpd="sng" algn="ctr">
                      <a:solidFill>
                        <a:srgbClr val="0000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BF7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300" b="1" i="0" u="none" strike="noStrike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</a:rPr>
                        <a:t>- 5 013</a:t>
                      </a:r>
                      <a:endParaRPr lang="ru-RU" sz="1300" b="1" i="0" u="none" strike="noStrike" dirty="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313" marR="8313" marT="9026" marB="0" anchor="ctr">
                    <a:lnL w="12700" cap="flat" cmpd="sng" algn="ctr">
                      <a:solidFill>
                        <a:srgbClr val="0000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BF7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300" b="1" i="0" u="none" strike="noStrike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</a:rPr>
                        <a:t> - 2,93</a:t>
                      </a:r>
                      <a:endParaRPr lang="ru-RU" sz="1300" b="1" i="0" u="none" strike="noStrike" dirty="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313" marR="8313" marT="9026" marB="0" anchor="ctr">
                    <a:lnL w="12700" cap="flat" cmpd="sng" algn="ctr">
                      <a:solidFill>
                        <a:srgbClr val="0000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BF7FF"/>
                    </a:solidFill>
                  </a:tcPr>
                </a:tc>
              </a:tr>
            </a:tbl>
          </a:graphicData>
        </a:graphic>
      </p:graphicFrame>
      <p:sp>
        <p:nvSpPr>
          <p:cNvPr id="2" name="Прямоугольник 1"/>
          <p:cNvSpPr/>
          <p:nvPr/>
        </p:nvSpPr>
        <p:spPr>
          <a:xfrm>
            <a:off x="3890492" y="1340768"/>
            <a:ext cx="1698319" cy="298848"/>
          </a:xfrm>
          <a:prstGeom prst="rect">
            <a:avLst/>
          </a:prstGeom>
        </p:spPr>
        <p:txBody>
          <a:bodyPr wrap="none" lIns="82598" tIns="41299" rIns="82598" bIns="41299">
            <a:spAutoFit/>
          </a:bodyPr>
          <a:lstStyle/>
          <a:p>
            <a:r>
              <a:rPr lang="uk-UA" sz="14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 квітня 2016 року </a:t>
            </a:r>
            <a:endParaRPr lang="ru-RU" dirty="0"/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66064226"/>
              </p:ext>
            </p:extLst>
          </p:nvPr>
        </p:nvGraphicFramePr>
        <p:xfrm>
          <a:off x="0" y="3602641"/>
          <a:ext cx="9144000" cy="2706679"/>
        </p:xfrm>
        <a:graphic>
          <a:graphicData uri="http://schemas.openxmlformats.org/drawingml/2006/table">
            <a:tbl>
              <a:tblPr/>
              <a:tblGrid>
                <a:gridCol w="5031816"/>
                <a:gridCol w="1903836"/>
                <a:gridCol w="2208348"/>
              </a:tblGrid>
              <a:tr h="1555886"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300" b="1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Показників</a:t>
                      </a:r>
                      <a:r>
                        <a:rPr lang="ru-RU" sz="13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</a:t>
                      </a:r>
                      <a:endParaRPr lang="ru-RU" sz="13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313" marR="8313" marT="90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BF7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300" b="1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Заплановано</a:t>
                      </a:r>
                      <a:r>
                        <a:rPr lang="ru-RU" sz="13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</a:t>
                      </a:r>
                      <a:r>
                        <a:rPr lang="ru-RU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при </a:t>
                      </a:r>
                      <a:r>
                        <a:rPr lang="uk-UA" sz="1300" b="1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індексації</a:t>
                      </a:r>
                      <a:endParaRPr lang="uk-UA" sz="1300" b="1" i="0" u="none" strike="noStrike" noProof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313" marR="8313" marT="9026" marB="0" anchor="ctr">
                    <a:lnL w="12700" cap="flat" cmpd="sng" algn="ctr">
                      <a:solidFill>
                        <a:srgbClr val="0000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BF7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8248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uk-UA" sz="13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Arial" pitchFamily="34" charset="0"/>
                        </a:rPr>
                        <a:t>Прогнозне збільшення податкових надходжень до Держбюджету, млн. грн. </a:t>
                      </a:r>
                    </a:p>
                    <a:p>
                      <a:pPr algn="ctr" fontAlgn="ctr"/>
                      <a:endParaRPr lang="ru-RU" sz="13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313" marR="8313" marT="9026" marB="0" anchor="ctr">
                    <a:lnL w="12700" cap="flat" cmpd="sng" algn="ctr">
                      <a:solidFill>
                        <a:srgbClr val="0000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BF7FF"/>
                    </a:solidFill>
                  </a:tcPr>
                </a:tc>
              </a:tr>
              <a:tr h="464677"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300" b="1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Збільшення доходних</a:t>
                      </a:r>
                      <a:r>
                        <a:rPr lang="ru-RU" sz="13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</a:t>
                      </a:r>
                      <a:r>
                        <a:rPr lang="uk-UA" sz="1300" b="1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надходжень</a:t>
                      </a:r>
                      <a:r>
                        <a:rPr lang="ru-RU" sz="13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,</a:t>
                      </a:r>
                    </a:p>
                    <a:p>
                      <a:pPr algn="ctr" fontAlgn="ctr"/>
                      <a:r>
                        <a:rPr lang="ru-RU" sz="13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</a:t>
                      </a:r>
                      <a:r>
                        <a:rPr lang="ru-RU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млн. </a:t>
                      </a:r>
                      <a:r>
                        <a:rPr lang="uk-UA" sz="1300" b="1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грн.</a:t>
                      </a:r>
                      <a:endParaRPr lang="uk-UA" sz="1300" b="1" i="0" u="none" strike="noStrike" noProof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313" marR="8313" marT="90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BF7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3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10 973,9</a:t>
                      </a:r>
                      <a:endParaRPr lang="ru-RU" sz="13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313" marR="8313" marT="9026" marB="0" anchor="ctr">
                    <a:lnL w="12700" cap="flat" cmpd="sng" algn="ctr">
                      <a:solidFill>
                        <a:srgbClr val="0000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BF7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3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3 035,4</a:t>
                      </a:r>
                      <a:endParaRPr lang="ru-RU" sz="13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313" marR="8313" marT="9026" marB="0" anchor="ctr">
                    <a:lnL w="12700" cap="flat" cmpd="sng" algn="ctr">
                      <a:solidFill>
                        <a:srgbClr val="0000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BF7FF"/>
                    </a:solidFill>
                  </a:tcPr>
                </a:tc>
              </a:tr>
              <a:tr h="686116"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300" b="1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Вантажообіг</a:t>
                      </a:r>
                      <a:r>
                        <a:rPr lang="ru-RU" sz="13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, </a:t>
                      </a:r>
                      <a:r>
                        <a:rPr lang="ru-RU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млн. т-км</a:t>
                      </a:r>
                    </a:p>
                  </a:txBody>
                  <a:tcPr marL="8313" marR="8313" marT="90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BF7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8248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uk-UA" sz="1300" b="1" i="0" u="none" strike="noStrike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  <a:p>
                      <a:pPr marL="0" marR="0" lvl="0" indent="0" algn="ctr" defTabSz="48248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3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168 850</a:t>
                      </a:r>
                      <a:endParaRPr lang="ru-RU" sz="1300" b="1" i="0" u="none" strike="noStrike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  <a:p>
                      <a:pPr algn="ctr" fontAlgn="ctr"/>
                      <a:endParaRPr lang="ru-RU" sz="13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313" marR="8313" marT="9026" marB="0" anchor="ctr">
                    <a:lnL w="12700" cap="flat" cmpd="sng" algn="ctr">
                      <a:solidFill>
                        <a:srgbClr val="0000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BF7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3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313" marR="8313" marT="9026" marB="0" anchor="ctr">
                    <a:lnL w="12700" cap="flat" cmpd="sng" algn="ctr">
                      <a:solidFill>
                        <a:srgbClr val="0000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BF7FF"/>
                    </a:solidFill>
                  </a:tcPr>
                </a:tc>
              </a:tr>
            </a:tbl>
          </a:graphicData>
        </a:graphic>
      </p:graphicFrame>
      <p:sp>
        <p:nvSpPr>
          <p:cNvPr id="10" name="Прямоугольник 9"/>
          <p:cNvSpPr/>
          <p:nvPr/>
        </p:nvSpPr>
        <p:spPr>
          <a:xfrm>
            <a:off x="4040045" y="3303793"/>
            <a:ext cx="1737176" cy="298848"/>
          </a:xfrm>
          <a:prstGeom prst="rect">
            <a:avLst/>
          </a:prstGeom>
        </p:spPr>
        <p:txBody>
          <a:bodyPr wrap="none" lIns="82598" tIns="41299" rIns="82598" bIns="41299">
            <a:spAutoFit/>
          </a:bodyPr>
          <a:lstStyle/>
          <a:p>
            <a:r>
              <a:rPr lang="uk-UA" sz="14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 </a:t>
            </a:r>
            <a:r>
              <a:rPr lang="uk-UA" sz="14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лютого 2017 </a:t>
            </a:r>
            <a:r>
              <a:rPr lang="uk-UA" sz="14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року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1751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/>
          <p:nvPr/>
        </p:nvSpPr>
        <p:spPr>
          <a:xfrm>
            <a:off x="0" y="1369049"/>
            <a:ext cx="9900592" cy="2103678"/>
          </a:xfrm>
          <a:prstGeom prst="rect">
            <a:avLst/>
          </a:prstGeom>
          <a:solidFill>
            <a:srgbClr val="C0F3FA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598" tIns="41299" rIns="82598" bIns="41299" rtlCol="0" anchor="ctr"/>
          <a:lstStyle/>
          <a:p>
            <a:pPr algn="ctr"/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1271573" y="188640"/>
            <a:ext cx="6789384" cy="837457"/>
          </a:xfrm>
          <a:prstGeom prst="rect">
            <a:avLst/>
          </a:prstGeom>
          <a:noFill/>
        </p:spPr>
        <p:txBody>
          <a:bodyPr wrap="square" lIns="82598" tIns="41299" rIns="82598" bIns="41299" rtlCol="0">
            <a:spAutoFit/>
          </a:bodyPr>
          <a:lstStyle/>
          <a:p>
            <a:pPr algn="ctr"/>
            <a:r>
              <a:rPr lang="uk-UA" sz="18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Відсотки індексації тарифів на перевезення вантажів залізничним транспортом у межах України</a:t>
            </a:r>
          </a:p>
          <a:p>
            <a:pPr algn="ctr"/>
            <a:r>
              <a:rPr lang="uk-UA" sz="13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(враховуються в розрахунках прогнозних макроекономічних орієнтирах)</a:t>
            </a:r>
            <a:endParaRPr lang="ru-RU" sz="1300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graphicFrame>
        <p:nvGraphicFramePr>
          <p:cNvPr id="13" name="Таблица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80945929"/>
              </p:ext>
            </p:extLst>
          </p:nvPr>
        </p:nvGraphicFramePr>
        <p:xfrm>
          <a:off x="1638820" y="1937297"/>
          <a:ext cx="5803110" cy="46075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66826"/>
                <a:gridCol w="2836284"/>
              </a:tblGrid>
              <a:tr h="460751">
                <a:tc>
                  <a:txBody>
                    <a:bodyPr/>
                    <a:lstStyle/>
                    <a:p>
                      <a:pPr marL="0" marR="0" lvl="0" indent="0" algn="ctr" defTabSz="48248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uk-UA" sz="13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uLnTx/>
                          <a:uFillTx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грудень до грудня</a:t>
                      </a:r>
                      <a:endParaRPr lang="ru-RU" sz="1300" b="1" dirty="0">
                        <a:solidFill>
                          <a:schemeClr val="bg1">
                            <a:lumMod val="95000"/>
                          </a:schemeClr>
                        </a:solidFill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79802" marR="79802" marT="43323" marB="43323" anchor="ctr">
                    <a:solidFill>
                      <a:srgbClr val="3F82A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900" b="1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25,0%</a:t>
                      </a:r>
                      <a:endParaRPr lang="ru-RU" sz="1900" b="1" dirty="0">
                        <a:solidFill>
                          <a:schemeClr val="bg1">
                            <a:lumMod val="95000"/>
                          </a:schemeClr>
                        </a:solidFill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79802" marR="79802" marT="43323" marB="43323" anchor="ctr">
                    <a:solidFill>
                      <a:srgbClr val="3F82AF"/>
                    </a:solidFill>
                  </a:tcPr>
                </a:tc>
              </a:tr>
            </a:tbl>
          </a:graphicData>
        </a:graphic>
      </p:graphicFrame>
      <p:sp>
        <p:nvSpPr>
          <p:cNvPr id="14" name="TextBox 13"/>
          <p:cNvSpPr txBox="1"/>
          <p:nvPr/>
        </p:nvSpPr>
        <p:spPr>
          <a:xfrm>
            <a:off x="1638820" y="1394392"/>
            <a:ext cx="5632488" cy="329626"/>
          </a:xfrm>
          <a:prstGeom prst="rect">
            <a:avLst/>
          </a:prstGeom>
          <a:noFill/>
        </p:spPr>
        <p:txBody>
          <a:bodyPr wrap="square" lIns="82598" tIns="41299" rIns="82598" bIns="41299" rtlCol="0">
            <a:spAutoFit/>
          </a:bodyPr>
          <a:lstStyle/>
          <a:p>
            <a:pPr algn="ctr"/>
            <a:r>
              <a:rPr lang="uk-UA" sz="1600" b="1" dirty="0">
                <a:solidFill>
                  <a:schemeClr val="accent5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Прогноз на 2017 рік при </a:t>
            </a:r>
            <a:r>
              <a:rPr lang="uk-UA" sz="1600" b="1" dirty="0">
                <a:solidFill>
                  <a:schemeClr val="accent5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запропонованій </a:t>
            </a:r>
            <a:r>
              <a:rPr lang="uk-UA" sz="1600" b="1" dirty="0">
                <a:solidFill>
                  <a:schemeClr val="accent5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індексації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753150" y="2564904"/>
            <a:ext cx="5826230" cy="683569"/>
          </a:xfrm>
          <a:prstGeom prst="rect">
            <a:avLst/>
          </a:prstGeom>
          <a:noFill/>
        </p:spPr>
        <p:txBody>
          <a:bodyPr wrap="square" lIns="82598" tIns="41299" rIns="82598" bIns="41299" rtlCol="0">
            <a:spAutoFit/>
          </a:bodyPr>
          <a:lstStyle/>
          <a:p>
            <a:pPr algn="just"/>
            <a:r>
              <a:rPr lang="uk-UA" sz="1300" b="1" dirty="0">
                <a:solidFill>
                  <a:srgbClr val="0070C0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За розрахунками Мінекономрозвитку прямий внесок від індексації тарифів до загального </a:t>
            </a:r>
            <a:r>
              <a:rPr lang="uk-UA" sz="1300" b="1" dirty="0">
                <a:solidFill>
                  <a:srgbClr val="0070C0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індексу цін виробників продукції </a:t>
            </a:r>
            <a:r>
              <a:rPr lang="uk-UA" sz="1300" b="1" dirty="0">
                <a:solidFill>
                  <a:srgbClr val="0070C0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складе ↑</a:t>
            </a:r>
            <a:r>
              <a:rPr lang="uk-UA" sz="1300" b="1" dirty="0">
                <a:solidFill>
                  <a:srgbClr val="0070C0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0,4 </a:t>
            </a:r>
            <a:r>
              <a:rPr lang="uk-UA" sz="1300" b="1" dirty="0">
                <a:solidFill>
                  <a:srgbClr val="0070C0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відсоткових пункти</a:t>
            </a:r>
            <a:endParaRPr lang="ru-RU" sz="1300" b="1" dirty="0">
              <a:solidFill>
                <a:srgbClr val="0070C0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38556" y="3631137"/>
            <a:ext cx="7855418" cy="822068"/>
          </a:xfrm>
          <a:prstGeom prst="rect">
            <a:avLst/>
          </a:prstGeom>
          <a:noFill/>
        </p:spPr>
        <p:txBody>
          <a:bodyPr wrap="square" lIns="82598" tIns="41299" rIns="82598" bIns="41299" rtlCol="0">
            <a:spAutoFit/>
          </a:bodyPr>
          <a:lstStyle/>
          <a:p>
            <a:pPr algn="ctr"/>
            <a:r>
              <a:rPr lang="uk-UA" sz="1600" b="1" dirty="0">
                <a:solidFill>
                  <a:srgbClr val="336699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З</a:t>
            </a:r>
            <a:r>
              <a:rPr lang="uk-UA" sz="1600" b="1" dirty="0">
                <a:solidFill>
                  <a:srgbClr val="336699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акладені у прогнозні розрахунки основних макропоказників економічного і соціального розвитку України на 2017 рік – </a:t>
            </a:r>
          </a:p>
          <a:p>
            <a:pPr algn="ctr"/>
            <a:r>
              <a:rPr lang="uk-UA" sz="1600" b="1" dirty="0">
                <a:solidFill>
                  <a:srgbClr val="336699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постанова Кабінету Міністрів України </a:t>
            </a:r>
            <a:r>
              <a:rPr lang="ru-RU" sz="1600" b="1" dirty="0">
                <a:solidFill>
                  <a:srgbClr val="336699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01.07.2016 </a:t>
            </a:r>
            <a:r>
              <a:rPr lang="ru-RU" sz="1600" b="1" dirty="0">
                <a:solidFill>
                  <a:srgbClr val="336699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№ 399 </a:t>
            </a:r>
            <a:endParaRPr lang="uk-UA" sz="1600" b="1" dirty="0">
              <a:solidFill>
                <a:srgbClr val="336699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36847742"/>
              </p:ext>
            </p:extLst>
          </p:nvPr>
        </p:nvGraphicFramePr>
        <p:xfrm>
          <a:off x="822058" y="4514940"/>
          <a:ext cx="7478359" cy="1249843"/>
        </p:xfrm>
        <a:graphic>
          <a:graphicData uri="http://schemas.openxmlformats.org/drawingml/2006/table">
            <a:tbl>
              <a:tblPr/>
              <a:tblGrid>
                <a:gridCol w="1131182"/>
                <a:gridCol w="1068337"/>
                <a:gridCol w="1005494"/>
                <a:gridCol w="989417"/>
                <a:gridCol w="1094643"/>
                <a:gridCol w="1094643"/>
                <a:gridCol w="1094643"/>
              </a:tblGrid>
              <a:tr h="498236">
                <a:tc>
                  <a:txBody>
                    <a:bodyPr/>
                    <a:lstStyle/>
                    <a:p>
                      <a:pPr algn="ctr" fontAlgn="b"/>
                      <a:endParaRPr lang="uk-UA" sz="1100" b="0" i="0" u="none" strike="noStrike" noProof="0" dirty="0">
                        <a:solidFill>
                          <a:schemeClr val="tx1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6104" marR="6104" marT="6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uk-UA" sz="1100" b="0" i="0" u="none" strike="noStrike" noProof="0" dirty="0" smtClean="0">
                          <a:solidFill>
                            <a:schemeClr val="tx1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Індекс тарифів на перевезення вантажів</a:t>
                      </a:r>
                    </a:p>
                    <a:p>
                      <a:pPr algn="ctr" fontAlgn="b"/>
                      <a:r>
                        <a:rPr lang="uk-UA" sz="1100" b="0" i="0" u="none" strike="noStrike" noProof="0" dirty="0" smtClean="0">
                          <a:solidFill>
                            <a:schemeClr val="tx1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 </a:t>
                      </a:r>
                      <a:endParaRPr lang="uk-UA" sz="1100" b="0" i="0" u="none" strike="noStrike" noProof="0" dirty="0">
                        <a:solidFill>
                          <a:schemeClr val="tx1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6104" marR="6104" marT="6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uk-UA" sz="1100" b="0" i="0" u="none" strike="noStrike" noProof="0" dirty="0" smtClean="0">
                          <a:solidFill>
                            <a:schemeClr val="tx1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Індекс цін виробників промислової продукції</a:t>
                      </a:r>
                    </a:p>
                    <a:p>
                      <a:pPr algn="ctr" fontAlgn="b"/>
                      <a:endParaRPr lang="uk-UA" sz="1100" b="0" i="0" u="none" strike="noStrike" noProof="0" dirty="0">
                        <a:solidFill>
                          <a:schemeClr val="tx1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6104" marR="6104" marT="6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80980">
                <a:tc rowSpan="3">
                  <a:txBody>
                    <a:bodyPr/>
                    <a:lstStyle/>
                    <a:p>
                      <a:pPr algn="ctr" rtl="0" fontAlgn="ctr"/>
                      <a:r>
                        <a:rPr lang="uk-UA" sz="1100" b="0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Грудень</a:t>
                      </a:r>
                      <a:r>
                        <a:rPr lang="uk-UA" sz="1100" b="0" i="0" u="none" strike="noStrike" baseline="0" noProof="0" dirty="0" smtClean="0">
                          <a:solidFill>
                            <a:srgbClr val="000000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 до грудня</a:t>
                      </a:r>
                      <a:endParaRPr lang="uk-UA" sz="1100" b="0" i="0" u="none" strike="noStrike" noProof="0" dirty="0">
                        <a:solidFill>
                          <a:srgbClr val="000000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6104" marR="6104" marT="662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2016</a:t>
                      </a:r>
                    </a:p>
                  </a:txBody>
                  <a:tcPr marL="6104" marR="6104" marT="662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 dirty="0">
                          <a:solidFill>
                            <a:srgbClr val="152A3F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2017</a:t>
                      </a:r>
                    </a:p>
                  </a:txBody>
                  <a:tcPr marL="6104" marR="6104" marT="662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1E0F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2016</a:t>
                      </a:r>
                    </a:p>
                  </a:txBody>
                  <a:tcPr marL="6104" marR="6104" marT="662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ru-RU" sz="1100" b="0" i="0" u="none" strike="noStrike" dirty="0">
                          <a:solidFill>
                            <a:srgbClr val="152A3F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2017</a:t>
                      </a:r>
                    </a:p>
                  </a:txBody>
                  <a:tcPr marL="6104" marR="6104" marT="662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1E0F5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100" b="0" i="0" u="none" strike="noStrike" dirty="0">
                          <a:solidFill>
                            <a:srgbClr val="152A3F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 </a:t>
                      </a:r>
                    </a:p>
                  </a:txBody>
                  <a:tcPr marL="6104" marR="6104" marT="6627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1E0F5"/>
                    </a:solidFill>
                  </a:tcPr>
                </a:tc>
              </a:tr>
              <a:tr h="18098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 dirty="0" err="1">
                          <a:solidFill>
                            <a:srgbClr val="152A3F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Сценарій</a:t>
                      </a:r>
                      <a:r>
                        <a:rPr lang="ru-RU" sz="1100" b="0" i="0" u="none" strike="noStrike" dirty="0">
                          <a:solidFill>
                            <a:srgbClr val="152A3F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 1</a:t>
                      </a:r>
                    </a:p>
                  </a:txBody>
                  <a:tcPr marL="6104" marR="6104" marT="662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1E0F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 dirty="0" err="1">
                          <a:solidFill>
                            <a:srgbClr val="152A3F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Сценарій</a:t>
                      </a:r>
                      <a:r>
                        <a:rPr lang="ru-RU" sz="1100" b="0" i="0" u="none" strike="noStrike" dirty="0">
                          <a:solidFill>
                            <a:srgbClr val="152A3F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 2</a:t>
                      </a:r>
                    </a:p>
                  </a:txBody>
                  <a:tcPr marL="6104" marR="6104" marT="662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1E0F5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 dirty="0" err="1">
                          <a:solidFill>
                            <a:srgbClr val="152A3F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Сценарій</a:t>
                      </a:r>
                      <a:r>
                        <a:rPr lang="ru-RU" sz="1100" b="0" i="0" u="none" strike="noStrike" dirty="0">
                          <a:solidFill>
                            <a:srgbClr val="152A3F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 1</a:t>
                      </a:r>
                    </a:p>
                  </a:txBody>
                  <a:tcPr marL="6104" marR="6104" marT="662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1E0F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 dirty="0" err="1">
                          <a:solidFill>
                            <a:srgbClr val="152A3F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Сценарій</a:t>
                      </a:r>
                      <a:r>
                        <a:rPr lang="ru-RU" sz="1100" b="0" i="0" u="none" strike="noStrike" dirty="0">
                          <a:solidFill>
                            <a:srgbClr val="152A3F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 2</a:t>
                      </a:r>
                    </a:p>
                  </a:txBody>
                  <a:tcPr marL="6104" marR="6104" marT="662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1E0F5"/>
                    </a:solidFill>
                  </a:tcPr>
                </a:tc>
              </a:tr>
              <a:tr h="389647">
                <a:tc vMerge="1">
                  <a:txBody>
                    <a:bodyPr/>
                    <a:lstStyle/>
                    <a:p>
                      <a:pPr algn="ctr" rtl="0" fontAlgn="ctr"/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994" marR="6994" marT="699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C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115</a:t>
                      </a:r>
                    </a:p>
                  </a:txBody>
                  <a:tcPr marL="6104" marR="6104" marT="662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 dirty="0">
                          <a:solidFill>
                            <a:srgbClr val="152A3F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125</a:t>
                      </a:r>
                    </a:p>
                  </a:txBody>
                  <a:tcPr marL="6104" marR="6104" marT="662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1E0F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0" i="0" u="none" strike="noStrike" dirty="0" smtClean="0">
                          <a:solidFill>
                            <a:srgbClr val="152A3F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144</a:t>
                      </a:r>
                      <a:endParaRPr lang="ru-RU" sz="1100" b="0" i="0" u="none" strike="noStrike" dirty="0">
                        <a:solidFill>
                          <a:srgbClr val="152A3F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6104" marR="6104" marT="662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1E0F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110,4 / факт за 10 </a:t>
                      </a:r>
                      <a:r>
                        <a:rPr lang="ru-RU" sz="11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міс</a:t>
                      </a:r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. </a:t>
                      </a:r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128,7</a:t>
                      </a:r>
                    </a:p>
                  </a:txBody>
                  <a:tcPr marL="6104" marR="6104" marT="662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 dirty="0">
                          <a:solidFill>
                            <a:srgbClr val="152A3F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108,5</a:t>
                      </a:r>
                    </a:p>
                  </a:txBody>
                  <a:tcPr marL="6104" marR="6104" marT="662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1E0F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111,1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6104" marR="6104" marT="662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1E0F5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21738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Диаграмма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92160440"/>
              </p:ext>
            </p:extLst>
          </p:nvPr>
        </p:nvGraphicFramePr>
        <p:xfrm>
          <a:off x="827584" y="1484784"/>
          <a:ext cx="7272808" cy="43924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Прямоугольник 1"/>
          <p:cNvSpPr/>
          <p:nvPr/>
        </p:nvSpPr>
        <p:spPr>
          <a:xfrm>
            <a:off x="179512" y="332656"/>
            <a:ext cx="8712968" cy="637402"/>
          </a:xfrm>
          <a:prstGeom prst="rect">
            <a:avLst/>
          </a:prstGeom>
        </p:spPr>
        <p:txBody>
          <a:bodyPr wrap="square" lIns="82598" tIns="41299" rIns="82598" bIns="41299">
            <a:spAutoFit/>
          </a:bodyPr>
          <a:lstStyle/>
          <a:p>
            <a:pPr algn="ctr">
              <a:defRPr sz="1400" b="1" i="0" u="none" strike="noStrike" kern="1200" baseline="0">
                <a:solidFill>
                  <a:srgbClr val="000000"/>
                </a:solidFill>
                <a:latin typeface="Times New Roman" panose="02020603050405020304" pitchFamily="18" charset="0"/>
                <a:ea typeface="Arial Cyr"/>
                <a:cs typeface="Times New Roman" panose="02020603050405020304" pitchFamily="18" charset="0"/>
              </a:defRPr>
            </a:pPr>
            <a:r>
              <a:rPr lang="uk-UA" sz="18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Співвідношення до 2008 року індексів росту цін  виробників та тарифів </a:t>
            </a:r>
            <a:r>
              <a:rPr lang="uk-UA" sz="18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на </a:t>
            </a:r>
            <a:r>
              <a:rPr lang="uk-UA" sz="18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перевезення вантажів залізничним транспортом за 200</a:t>
            </a:r>
            <a:r>
              <a:rPr lang="en-US" sz="18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8</a:t>
            </a:r>
            <a:r>
              <a:rPr lang="uk-UA" sz="18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-2017 роки </a:t>
            </a:r>
          </a:p>
        </p:txBody>
      </p:sp>
      <p:sp>
        <p:nvSpPr>
          <p:cNvPr id="4" name="Text Box 121"/>
          <p:cNvSpPr txBox="1">
            <a:spLocks noChangeArrowheads="1"/>
          </p:cNvSpPr>
          <p:nvPr/>
        </p:nvSpPr>
        <p:spPr bwMode="auto">
          <a:xfrm>
            <a:off x="971600" y="6453336"/>
            <a:ext cx="8047955" cy="3296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24779" tIns="20649" rIns="0" bIns="0" anchor="t" upright="1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rtl="0"/>
            <a:r>
              <a:rPr lang="ru-RU" sz="800" i="1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Примітка</a:t>
            </a:r>
            <a:r>
              <a:rPr lang="ru-RU" sz="8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: </a:t>
            </a:r>
            <a:r>
              <a:rPr lang="ru-RU" sz="8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* </a:t>
            </a:r>
            <a:r>
              <a:rPr lang="ru-RU" sz="8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-  у 2010 </a:t>
            </a:r>
            <a:r>
              <a:rPr lang="ru-RU" sz="8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році</a:t>
            </a:r>
            <a:r>
              <a:rPr lang="ru-RU" sz="8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ru-RU" sz="8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зміна</a:t>
            </a:r>
            <a:r>
              <a:rPr lang="ru-RU" sz="8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ru-RU" sz="8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рівня</a:t>
            </a:r>
            <a:r>
              <a:rPr lang="ru-RU" sz="8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ru-RU" sz="8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тарифів</a:t>
            </a:r>
            <a:r>
              <a:rPr lang="ru-RU" sz="8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ru-RU" sz="8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відбулася</a:t>
            </a:r>
            <a:r>
              <a:rPr lang="ru-RU" sz="8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не за </a:t>
            </a:r>
            <a:r>
              <a:rPr lang="ru-RU" sz="8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рахунок</a:t>
            </a:r>
            <a:r>
              <a:rPr lang="ru-RU" sz="8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ru-RU" sz="8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їх</a:t>
            </a:r>
            <a:r>
              <a:rPr lang="ru-RU" sz="8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ru-RU" sz="8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індексації</a:t>
            </a:r>
            <a:r>
              <a:rPr lang="ru-RU" sz="8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, а за </a:t>
            </a:r>
            <a:r>
              <a:rPr lang="ru-RU" sz="8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рахунок</a:t>
            </a:r>
            <a:r>
              <a:rPr lang="ru-RU" sz="8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ru-RU" sz="8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відміни</a:t>
            </a:r>
            <a:r>
              <a:rPr lang="ru-RU" sz="8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ru-RU" sz="8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пільг</a:t>
            </a:r>
            <a:r>
              <a:rPr lang="ru-RU" sz="8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, </a:t>
            </a:r>
            <a:r>
              <a:rPr lang="ru-RU" sz="8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що</a:t>
            </a:r>
            <a:r>
              <a:rPr lang="ru-RU" sz="8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ru-RU" sz="8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надавалися</a:t>
            </a:r>
            <a:r>
              <a:rPr lang="ru-RU" sz="8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на </a:t>
            </a:r>
            <a:r>
              <a:rPr lang="ru-RU" sz="8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вимогу</a:t>
            </a:r>
            <a:r>
              <a:rPr lang="ru-RU" sz="8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ru-RU" sz="8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Кабінету</a:t>
            </a:r>
            <a:r>
              <a:rPr lang="ru-RU" sz="8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ru-RU" sz="8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Міністрів</a:t>
            </a:r>
            <a:r>
              <a:rPr lang="ru-RU" sz="8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ru-RU" sz="8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України</a:t>
            </a:r>
            <a:r>
              <a:rPr lang="ru-RU" sz="8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 для </a:t>
            </a:r>
            <a:r>
              <a:rPr lang="ru-RU" sz="8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підприємств</a:t>
            </a:r>
            <a:r>
              <a:rPr lang="ru-RU" sz="8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ru-RU" sz="8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гірничо-металургійного</a:t>
            </a:r>
            <a:r>
              <a:rPr lang="ru-RU" sz="8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та </a:t>
            </a:r>
            <a:r>
              <a:rPr lang="ru-RU" sz="8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хімічного</a:t>
            </a:r>
            <a:r>
              <a:rPr lang="ru-RU" sz="8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ru-RU" sz="8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комплексів</a:t>
            </a:r>
            <a:r>
              <a:rPr lang="ru-RU" sz="8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. </a:t>
            </a:r>
          </a:p>
          <a:p>
            <a:pPr defTabSz="825978" fontAlgn="auto">
              <a:lnSpc>
                <a:spcPts val="994"/>
              </a:lnSpc>
              <a:spcBef>
                <a:spcPts val="0"/>
              </a:spcBef>
              <a:spcAft>
                <a:spcPts val="0"/>
              </a:spcAft>
              <a:defRPr sz="1000"/>
            </a:pPr>
            <a:endParaRPr lang="ru-RU" sz="800" dirty="0">
              <a:solidFill>
                <a:srgbClr val="000000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72082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58926627"/>
              </p:ext>
            </p:extLst>
          </p:nvPr>
        </p:nvGraphicFramePr>
        <p:xfrm>
          <a:off x="24160" y="1556792"/>
          <a:ext cx="4259808" cy="21602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3" name="Диаграмма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0712381"/>
              </p:ext>
            </p:extLst>
          </p:nvPr>
        </p:nvGraphicFramePr>
        <p:xfrm>
          <a:off x="129234" y="3768215"/>
          <a:ext cx="4370758" cy="232508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4" name="Диаграмма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35204460"/>
              </p:ext>
            </p:extLst>
          </p:nvPr>
        </p:nvGraphicFramePr>
        <p:xfrm>
          <a:off x="4499992" y="1484784"/>
          <a:ext cx="4464496" cy="25922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5" name="Диаграмма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64870081"/>
              </p:ext>
            </p:extLst>
          </p:nvPr>
        </p:nvGraphicFramePr>
        <p:xfrm>
          <a:off x="4499992" y="4077072"/>
          <a:ext cx="4644007" cy="25470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827584" y="188640"/>
            <a:ext cx="7543800" cy="686004"/>
          </a:xfrm>
        </p:spPr>
        <p:txBody>
          <a:bodyPr>
            <a:normAutofit/>
          </a:bodyPr>
          <a:lstStyle/>
          <a:p>
            <a:r>
              <a:rPr lang="uk-UA" dirty="0" smtClean="0"/>
              <a:t>Зміна цін на основну продукцію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37471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Диаграмма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92969015"/>
              </p:ext>
            </p:extLst>
          </p:nvPr>
        </p:nvGraphicFramePr>
        <p:xfrm>
          <a:off x="801399" y="1268760"/>
          <a:ext cx="7415515" cy="229670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5" name="Диаграмма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32951018"/>
              </p:ext>
            </p:extLst>
          </p:nvPr>
        </p:nvGraphicFramePr>
        <p:xfrm>
          <a:off x="612869" y="3770165"/>
          <a:ext cx="7478358" cy="248476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395536" y="443568"/>
            <a:ext cx="8452955" cy="6309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b="1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Внутрішній</a:t>
            </a:r>
            <a:r>
              <a:rPr lang="ru-RU" sz="16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ru-RU" sz="1600" b="1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вантажообіг</a:t>
            </a:r>
            <a:r>
              <a:rPr lang="ru-RU" sz="16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і доходна ставка на </a:t>
            </a:r>
            <a:r>
              <a:rPr lang="ru-RU" sz="1600" b="1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вантажні</a:t>
            </a:r>
            <a:r>
              <a:rPr lang="ru-RU" sz="16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ru-RU" sz="1600" b="1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перевезення</a:t>
            </a:r>
            <a:r>
              <a:rPr lang="ru-RU" sz="16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в межах </a:t>
            </a:r>
            <a:r>
              <a:rPr lang="ru-RU" sz="1600" b="1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України</a:t>
            </a:r>
            <a:endParaRPr lang="ru-RU" sz="1600" b="1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44318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Диаграмма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57835798"/>
              </p:ext>
            </p:extLst>
          </p:nvPr>
        </p:nvGraphicFramePr>
        <p:xfrm>
          <a:off x="675712" y="1109076"/>
          <a:ext cx="7918262" cy="492114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801398" y="174654"/>
            <a:ext cx="7587025" cy="822068"/>
          </a:xfrm>
          <a:prstGeom prst="rect">
            <a:avLst/>
          </a:prstGeom>
        </p:spPr>
        <p:txBody>
          <a:bodyPr wrap="square" lIns="82598" tIns="41299" rIns="82598" bIns="41299">
            <a:spAutoFit/>
          </a:bodyPr>
          <a:lstStyle/>
          <a:p>
            <a:pPr algn="ctr">
              <a:defRPr sz="1400" b="1" i="0" u="none" strike="noStrike" kern="1200" spc="0" baseline="0">
                <a:solidFill>
                  <a:prstClr val="black">
                    <a:lumMod val="65000"/>
                    <a:lumOff val="35000"/>
                  </a:prst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r>
              <a:rPr lang="uk-UA" sz="16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Динаміка зміни середньорічних тарифів </a:t>
            </a:r>
            <a:endParaRPr lang="ru-RU" sz="1600" b="1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pPr algn="ctr">
              <a:defRPr sz="1400" b="1" i="0" u="none" strike="noStrike" kern="1200" spc="0" baseline="0">
                <a:solidFill>
                  <a:prstClr val="black">
                    <a:lumMod val="65000"/>
                    <a:lumOff val="35000"/>
                  </a:prst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r>
              <a:rPr lang="uk-UA" sz="16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на перевезення 1 тонни вантажів залізничним транспортом у 2009-2017 рр. </a:t>
            </a:r>
            <a:endParaRPr lang="uk-UA" sz="1600" b="1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pPr algn="ctr">
              <a:defRPr sz="1400" b="1" i="0" u="none" strike="noStrike" kern="1200" spc="0" baseline="0">
                <a:solidFill>
                  <a:prstClr val="black">
                    <a:lumMod val="65000"/>
                    <a:lumOff val="35000"/>
                  </a:prst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r>
              <a:rPr lang="uk-UA" sz="16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(</a:t>
            </a:r>
            <a:r>
              <a:rPr lang="uk-UA" sz="16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у національній валюті та дол. США)</a:t>
            </a:r>
            <a:endParaRPr lang="ru-RU" sz="1600" b="1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77161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03660521"/>
              </p:ext>
            </p:extLst>
          </p:nvPr>
        </p:nvGraphicFramePr>
        <p:xfrm>
          <a:off x="361496" y="1586707"/>
          <a:ext cx="8169635" cy="46464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251520" y="188640"/>
            <a:ext cx="8892480" cy="914401"/>
          </a:xfrm>
          <a:prstGeom prst="rect">
            <a:avLst/>
          </a:prstGeom>
        </p:spPr>
        <p:txBody>
          <a:bodyPr wrap="square" lIns="82598" tIns="41299" rIns="82598" bIns="41299">
            <a:spAutoFit/>
          </a:bodyPr>
          <a:lstStyle/>
          <a:p>
            <a:pPr algn="ctr">
              <a:defRPr sz="900" b="0" i="0" u="none" strike="noStrike" kern="1200" baseline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defRPr>
            </a:pPr>
            <a:r>
              <a:rPr lang="uk-UA" sz="18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Середня доходна ставка за 10 т-км при перевезенні  вантажів залізничним транспортом України, країн СНД та Європи </a:t>
            </a:r>
          </a:p>
          <a:p>
            <a:pPr algn="ctr">
              <a:defRPr sz="900" b="0" i="0" u="none" strike="noStrike" kern="1200" baseline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defRPr>
            </a:pPr>
            <a:r>
              <a:rPr lang="uk-UA" sz="18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на відстань 500 км</a:t>
            </a:r>
            <a:endParaRPr lang="uk-UA" sz="1800" b="1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353900" y="1395764"/>
            <a:ext cx="993189" cy="298848"/>
          </a:xfrm>
          <a:prstGeom prst="rect">
            <a:avLst/>
          </a:prstGeom>
        </p:spPr>
        <p:txBody>
          <a:bodyPr wrap="none" lIns="82598" tIns="41299" rIns="82598" bIns="41299">
            <a:spAutoFit/>
          </a:bodyPr>
          <a:lstStyle/>
          <a:p>
            <a:pPr algn="ctr">
              <a:defRPr sz="900" b="0" i="0" u="none" strike="noStrike" kern="1200" baseline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defRPr>
            </a:pPr>
            <a:r>
              <a:rPr lang="ru-RU" sz="1400" b="1" dirty="0">
                <a:solidFill>
                  <a:srgbClr val="000000"/>
                </a:solidFill>
                <a:latin typeface="Times New Roman"/>
                <a:cs typeface="Times New Roman"/>
              </a:rPr>
              <a:t>дол. США</a:t>
            </a:r>
          </a:p>
        </p:txBody>
      </p:sp>
    </p:spTree>
    <p:extLst>
      <p:ext uri="{BB962C8B-B14F-4D97-AF65-F5344CB8AC3E}">
        <p14:creationId xmlns:p14="http://schemas.microsoft.com/office/powerpoint/2010/main" val="2617772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619672" y="332656"/>
            <a:ext cx="6032961" cy="575847"/>
          </a:xfrm>
          <a:prstGeom prst="rect">
            <a:avLst/>
          </a:prstGeom>
        </p:spPr>
        <p:txBody>
          <a:bodyPr wrap="square" lIns="82598" tIns="41299" rIns="82598" bIns="41299">
            <a:spAutoFit/>
          </a:bodyPr>
          <a:lstStyle/>
          <a:p>
            <a:pPr algn="ctr">
              <a:defRPr sz="1320" b="0" i="0" u="none" strike="noStrike" kern="1200" spc="0" baseline="0">
                <a:solidFill>
                  <a:prstClr val="black">
                    <a:lumMod val="65000"/>
                    <a:lumOff val="35000"/>
                  </a:prst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r>
              <a:rPr lang="uk-UA" sz="16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Вплив запропонованих змін тарифів на ціну продукції </a:t>
            </a:r>
          </a:p>
          <a:p>
            <a:pPr algn="ctr">
              <a:defRPr sz="1320" b="0" i="0" u="none" strike="noStrike" kern="1200" spc="0" baseline="0">
                <a:solidFill>
                  <a:prstClr val="black">
                    <a:lumMod val="65000"/>
                    <a:lumOff val="35000"/>
                  </a:prst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r>
              <a:rPr lang="uk-UA" sz="16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(прогноз на кінець 2017 року)</a:t>
            </a:r>
            <a:endParaRPr lang="uk-UA" sz="1600" b="1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034" y="1244640"/>
            <a:ext cx="8302992" cy="50857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87416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47664" y="476672"/>
            <a:ext cx="6222800" cy="406570"/>
          </a:xfrm>
          <a:prstGeom prst="rect">
            <a:avLst/>
          </a:prstGeom>
          <a:noFill/>
        </p:spPr>
        <p:txBody>
          <a:bodyPr wrap="square" lIns="82598" tIns="41299" rIns="82598" bIns="41299" rtlCol="0">
            <a:spAutoFit/>
          </a:bodyPr>
          <a:lstStyle/>
          <a:p>
            <a:pPr algn="ctr"/>
            <a:r>
              <a:rPr lang="uk-UA" sz="21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Зміна тарифів та транспортної складової</a:t>
            </a:r>
            <a:endParaRPr lang="ru-RU" sz="2100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graphicFrame>
        <p:nvGraphicFramePr>
          <p:cNvPr id="9" name="Диаграмма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72445166"/>
              </p:ext>
            </p:extLst>
          </p:nvPr>
        </p:nvGraphicFramePr>
        <p:xfrm>
          <a:off x="539552" y="1412776"/>
          <a:ext cx="3700796" cy="23042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2" name="Диаграмма 1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76406401"/>
              </p:ext>
            </p:extLst>
          </p:nvPr>
        </p:nvGraphicFramePr>
        <p:xfrm>
          <a:off x="2644443" y="3838398"/>
          <a:ext cx="4106487" cy="24775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4" name="Диаграмма 1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08724497"/>
              </p:ext>
            </p:extLst>
          </p:nvPr>
        </p:nvGraphicFramePr>
        <p:xfrm>
          <a:off x="4860032" y="1340768"/>
          <a:ext cx="3707757" cy="24775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932977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Ретро">
  <a:themeElements>
    <a:clrScheme name="Другая 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289CA"/>
      </a:accent1>
      <a:accent2>
        <a:srgbClr val="31859B"/>
      </a:accent2>
      <a:accent3>
        <a:srgbClr val="6DA4A7"/>
      </a:accent3>
      <a:accent4>
        <a:srgbClr val="31859B"/>
      </a:accent4>
      <a:accent5>
        <a:srgbClr val="4BACC6"/>
      </a:accent5>
      <a:accent6>
        <a:srgbClr val="00325C"/>
      </a:accent6>
      <a:hlink>
        <a:srgbClr val="0000FF"/>
      </a:hlink>
      <a:folHlink>
        <a:srgbClr val="800080"/>
      </a:folHlink>
    </a:clrScheme>
    <a:fontScheme name="Ретро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Ретро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Retrospect" id="{5F128B03-DCCA-4EEB-AB3B-CF2899314A46}" vid="{D26EA377-59BD-4C9C-9D94-EE8416EE4C79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Стандартная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3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Стандартная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4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Стандартная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5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Стандартная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6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Стандартная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7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Стандартная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5854</TotalTime>
  <Words>1066</Words>
  <Application>Microsoft Office PowerPoint</Application>
  <PresentationFormat>Экран (4:3)</PresentationFormat>
  <Paragraphs>411</Paragraphs>
  <Slides>13</Slides>
  <Notes>4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Ретро</vt:lpstr>
      <vt:lpstr>Презентация PowerPoint</vt:lpstr>
      <vt:lpstr>Презентация PowerPoint</vt:lpstr>
      <vt:lpstr>Презентация PowerPoint</vt:lpstr>
      <vt:lpstr>Зміна цін на основну продукцію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874</cp:revision>
  <cp:lastPrinted>2016-11-29T13:26:53Z</cp:lastPrinted>
  <dcterms:created xsi:type="dcterms:W3CDTF">2015-07-10T06:41:59Z</dcterms:created>
  <dcterms:modified xsi:type="dcterms:W3CDTF">2016-11-29T17:14:38Z</dcterms:modified>
</cp:coreProperties>
</file>